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6.xml" ContentType="application/vnd.openxmlformats-officedocument.presentationml.slideMaster+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53.xml" ContentType="application/vnd.openxmlformats-officedocument.presentationml.notesSlide+xml"/>
  <Override PartName="/ppt/notesSlides/notesSlide1.xml" ContentType="application/vnd.openxmlformats-officedocument.presentationml.notesSlide+xml"/>
  <Override PartName="/ppt/notesSlides/notesSlide54.xml" ContentType="application/vnd.openxmlformats-officedocument.presentationml.notesSlide+xml"/>
  <Override PartName="/ppt/notesSlides/notesSlide2.xml" ContentType="application/vnd.openxmlformats-officedocument.presentationml.notesSlide+xml"/>
  <Override PartName="/ppt/notesSlides/notesSlide55.xml" ContentType="application/vnd.openxmlformats-officedocument.presentationml.notesSlide+xml"/>
  <Override PartName="/ppt/notesSlides/notesSlide3.xml" ContentType="application/vnd.openxmlformats-officedocument.presentationml.notesSlide+xml"/>
  <Override PartName="/ppt/notesSlides/notesSlide5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57.xml" ContentType="application/vnd.openxmlformats-officedocument.presentationml.notesSlide+xml"/>
  <Override PartName="/ppt/notesSlides/notesSlide6.xml" ContentType="application/vnd.openxmlformats-officedocument.presentationml.notesSlide+xml"/>
  <Override PartName="/ppt/notesSlides/notesSlide58.xml" ContentType="application/vnd.openxmlformats-officedocument.presentationml.notesSlide+xml"/>
  <Override PartName="/ppt/notesSlides/notesSlide7.xml" ContentType="application/vnd.openxmlformats-officedocument.presentationml.notesSlide+xml"/>
  <Override PartName="/ppt/notesSlides/notesSlide59.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_rels/notesSlide44.xml.rels" ContentType="application/vnd.openxmlformats-package.relationships+xml"/>
  <Override PartName="/ppt/notesSlides/_rels/notesSlide1.xml.rels" ContentType="application/vnd.openxmlformats-package.relationships+xml"/>
  <Override PartName="/ppt/notesSlides/_rels/notesSlide53.xml.rels" ContentType="application/vnd.openxmlformats-package.relationships+xml"/>
  <Override PartName="/ppt/notesSlides/_rels/notesSlide45.xml.rels" ContentType="application/vnd.openxmlformats-package.relationships+xml"/>
  <Override PartName="/ppt/notesSlides/_rels/notesSlide2.xml.rels" ContentType="application/vnd.openxmlformats-package.relationships+xml"/>
  <Override PartName="/ppt/notesSlides/_rels/notesSlide54.xml.rels" ContentType="application/vnd.openxmlformats-package.relationships+xml"/>
  <Override PartName="/ppt/notesSlides/_rels/notesSlide46.xml.rels" ContentType="application/vnd.openxmlformats-package.relationships+xml"/>
  <Override PartName="/ppt/notesSlides/_rels/notesSlide3.xml.rels" ContentType="application/vnd.openxmlformats-package.relationships+xml"/>
  <Override PartName="/ppt/notesSlides/_rels/notesSlide55.xml.rels" ContentType="application/vnd.openxmlformats-package.relationships+xml"/>
  <Override PartName="/ppt/notesSlides/_rels/notesSlide4.xml.rels" ContentType="application/vnd.openxmlformats-package.relationships+xml"/>
  <Override PartName="/ppt/notesSlides/_rels/notesSlide47.xml.rels" ContentType="application/vnd.openxmlformats-package.relationships+xml"/>
  <Override PartName="/ppt/notesSlides/_rels/notesSlide56.xml.rels" ContentType="application/vnd.openxmlformats-package.relationships+xml"/>
  <Override PartName="/ppt/notesSlides/_rels/notesSlide5.xml.rels" ContentType="application/vnd.openxmlformats-package.relationships+xml"/>
  <Override PartName="/ppt/notesSlides/_rels/notesSlide48.xml.rels" ContentType="application/vnd.openxmlformats-package.relationships+xml"/>
  <Override PartName="/ppt/notesSlides/_rels/notesSlide57.xml.rels" ContentType="application/vnd.openxmlformats-package.relationships+xml"/>
  <Override PartName="/ppt/notesSlides/_rels/notesSlide6.xml.rels" ContentType="application/vnd.openxmlformats-package.relationships+xml"/>
  <Override PartName="/ppt/notesSlides/_rels/notesSlide49.xml.rels" ContentType="application/vnd.openxmlformats-package.relationships+xml"/>
  <Override PartName="/ppt/notesSlides/_rels/notesSlide58.xml.rels" ContentType="application/vnd.openxmlformats-package.relationships+xml"/>
  <Override PartName="/ppt/notesSlides/_rels/notesSlide7.xml.rels" ContentType="application/vnd.openxmlformats-package.relationships+xml"/>
  <Override PartName="/ppt/notesSlides/_rels/notesSlide60.xml.rels" ContentType="application/vnd.openxmlformats-package.relationships+xml"/>
  <Override PartName="/ppt/notesSlides/_rels/notesSlide59.xml.rels" ContentType="application/vnd.openxmlformats-package.relationships+xml"/>
  <Override PartName="/ppt/notesSlides/_rels/notesSlide8.xml.rels" ContentType="application/vnd.openxmlformats-package.relationships+xml"/>
  <Override PartName="/ppt/notesSlides/_rels/notesSlide61.xml.rels" ContentType="application/vnd.openxmlformats-package.relationships+xml"/>
  <Override PartName="/ppt/notesSlides/_rels/notesSlide9.xml.rels" ContentType="application/vnd.openxmlformats-package.relationships+xml"/>
  <Override PartName="/ppt/notesSlides/_rels/notesSlide62.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35.xml.rels" ContentType="application/vnd.openxmlformats-package.relationships+xml"/>
  <Override PartName="/ppt/notesSlides/_rels/notesSlide36.xml.rels" ContentType="application/vnd.openxmlformats-package.relationships+xml"/>
  <Override PartName="/ppt/notesSlides/_rels/notesSlide37.xml.rels" ContentType="application/vnd.openxmlformats-package.relationships+xml"/>
  <Override PartName="/ppt/notesSlides/_rels/notesSlide38.xml.rels" ContentType="application/vnd.openxmlformats-package.relationships+xml"/>
  <Override PartName="/ppt/notesSlides/_rels/notesSlide39.xml.rels" ContentType="application/vnd.openxmlformats-package.relationships+xml"/>
  <Override PartName="/ppt/notesSlides/_rels/notesSlide40.xml.rels" ContentType="application/vnd.openxmlformats-package.relationships+xml"/>
  <Override PartName="/ppt/notesSlides/_rels/notesSlide41.xml.rels" ContentType="application/vnd.openxmlformats-package.relationships+xml"/>
  <Override PartName="/ppt/notesSlides/_rels/notesSlide42.xml.rels" ContentType="application/vnd.openxmlformats-package.relationships+xml"/>
  <Override PartName="/ppt/notesSlides/_rels/notesSlide43.xml.rels" ContentType="application/vnd.openxmlformats-package.relationships+xml"/>
  <Override PartName="/ppt/notesSlides/_rels/notesSlide50.xml.rels" ContentType="application/vnd.openxmlformats-package.relationships+xml"/>
  <Override PartName="/ppt/notesSlides/_rels/notesSlide51.xml.rels" ContentType="application/vnd.openxmlformats-package.relationships+xml"/>
  <Override PartName="/ppt/notesSlides/_rels/notesSlide52.xml.rels" ContentType="application/vnd.openxmlformats-package.relationships+xml"/>
  <Override PartName="/ppt/notesSlides/_rels/notesSlide63.xml.rels" ContentType="application/vnd.openxmlformats-package.relationships+xml"/>
  <Override PartName="/ppt/notesSlides/_rels/notesSlide64.xml.rels" ContentType="application/vnd.openxmlformats-package.relationships+xml"/>
  <Override PartName="/ppt/notesSlides/_rels/notesSlide65.xml.rels" ContentType="application/vnd.openxmlformats-package.relationships+xml"/>
  <Override PartName="/ppt/notesSlides/_rels/notesSlide66.xml.rels" ContentType="application/vnd.openxmlformats-package.relationships+xml"/>
  <Override PartName="/ppt/notesSlides/_rels/notesSlide67.xml.rels" ContentType="application/vnd.openxmlformats-package.relationships+xml"/>
  <Override PartName="/ppt/notesSlides/_rels/notesSlide68.xml.rels" ContentType="application/vnd.openxmlformats-package.relationships+xml"/>
  <Override PartName="/ppt/notesSlides/_rels/notesSlide69.xml.rels" ContentType="application/vnd.openxmlformats-package.relationships+xml"/>
  <Override PartName="/ppt/notesSlides/_rels/notesSlide70.xml.rels" ContentType="application/vnd.openxmlformats-package.relationships+xml"/>
  <Override PartName="/ppt/notesSlides/_rels/notesSlide71.xml.rels" ContentType="application/vnd.openxmlformats-package.relationships+xml"/>
  <Override PartName="/ppt/notesSlides/_rels/notesSlide72.xml.rels" ContentType="application/vnd.openxmlformats-package.relationships+xml"/>
  <Override PartName="/ppt/notesSlides/_rels/notesSlide73.xml.rels" ContentType="application/vnd.openxmlformats-package.relationships+xml"/>
  <Override PartName="/ppt/notesSlides/_rels/notesSlide74.xml.rels" ContentType="application/vnd.openxmlformats-package.relationships+xml"/>
  <Override PartName="/ppt/notesSlides/_rels/notesSlide75.xml.rels" ContentType="application/vnd.openxmlformats-package.relationships+xml"/>
  <Override PartName="/ppt/media/image1.png" ContentType="image/png"/>
  <Override PartName="/ppt/media/image31.png" ContentType="image/png"/>
  <Override PartName="/ppt/media/image7.jpeg" ContentType="image/jpe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Lst>
  <p:sldSz cx="9144000" cy="5143500"/>
  <p:notesSz cx="51435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slide" Target="slides/slide69.xml"/><Relationship Id="rId78" Type="http://schemas.openxmlformats.org/officeDocument/2006/relationships/slide" Target="slides/slide70.xml"/><Relationship Id="rId79" Type="http://schemas.openxmlformats.org/officeDocument/2006/relationships/slide" Target="slides/slide71.xml"/><Relationship Id="rId80" Type="http://schemas.openxmlformats.org/officeDocument/2006/relationships/slide" Target="slides/slide72.xml"/><Relationship Id="rId81" Type="http://schemas.openxmlformats.org/officeDocument/2006/relationships/slide" Target="slides/slide73.xml"/><Relationship Id="rId82" Type="http://schemas.openxmlformats.org/officeDocument/2006/relationships/slide" Target="slides/slide74.xml"/><Relationship Id="rId83" Type="http://schemas.openxmlformats.org/officeDocument/2006/relationships/slide" Target="slides/slide75.xml"/><Relationship Id="rId8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AU" sz="4400" spc="-1" strike="noStrike">
                <a:latin typeface="Arial"/>
              </a:rPr>
              <a:t>Click to move the slide</a:t>
            </a:r>
            <a:endParaRPr b="0" lang="en-AU" sz="4400" spc="-1" strike="noStrike">
              <a:latin typeface="Arial"/>
            </a:endParaRPr>
          </a:p>
        </p:txBody>
      </p:sp>
      <p:sp>
        <p:nvSpPr>
          <p:cNvPr id="27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AU" sz="2000" spc="-1" strike="noStrike">
                <a:latin typeface="Arial"/>
              </a:rPr>
              <a:t>Click to edit the notes format</a:t>
            </a:r>
            <a:endParaRPr b="0" lang="en-AU" sz="2000" spc="-1" strike="noStrike">
              <a:latin typeface="Arial"/>
            </a:endParaRPr>
          </a:p>
        </p:txBody>
      </p:sp>
      <p:sp>
        <p:nvSpPr>
          <p:cNvPr id="272"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AU" sz="1400" spc="-1" strike="noStrike">
                <a:latin typeface="Times New Roman"/>
              </a:rPr>
              <a:t>&lt;header&gt;</a:t>
            </a:r>
            <a:endParaRPr b="0" lang="en-AU" sz="1400" spc="-1" strike="noStrike">
              <a:latin typeface="Times New Roman"/>
            </a:endParaRPr>
          </a:p>
        </p:txBody>
      </p:sp>
      <p:sp>
        <p:nvSpPr>
          <p:cNvPr id="273" name="PlaceHolder 4"/>
          <p:cNvSpPr>
            <a:spLocks noGrp="1"/>
          </p:cNvSpPr>
          <p:nvPr>
            <p:ph type="dt" idx="4"/>
          </p:nvPr>
        </p:nvSpPr>
        <p:spPr>
          <a:xfrm>
            <a:off x="4278960" y="0"/>
            <a:ext cx="3280680" cy="534240"/>
          </a:xfrm>
          <a:prstGeom prst="rect">
            <a:avLst/>
          </a:prstGeom>
          <a:noFill/>
          <a:ln w="0">
            <a:noFill/>
          </a:ln>
        </p:spPr>
        <p:txBody>
          <a:bodyPr lIns="0" rIns="0" tIns="0" bIns="0" anchor="t">
            <a:noAutofit/>
          </a:bodyPr>
          <a:lstStyle>
            <a:lvl1pPr algn="r">
              <a:buNone/>
              <a:defRPr b="0" lang="en-AU" sz="1400" spc="-1" strike="noStrike">
                <a:latin typeface="Times New Roman"/>
              </a:defRPr>
            </a:lvl1pPr>
          </a:lstStyle>
          <a:p>
            <a:pPr algn="r">
              <a:buNone/>
            </a:pPr>
            <a:r>
              <a:rPr b="0" lang="en-AU" sz="1400" spc="-1" strike="noStrike">
                <a:latin typeface="Times New Roman"/>
              </a:rPr>
              <a:t>&lt;date/time&gt;</a:t>
            </a:r>
            <a:endParaRPr b="0" lang="en-AU" sz="1400" spc="-1" strike="noStrike">
              <a:latin typeface="Times New Roman"/>
            </a:endParaRPr>
          </a:p>
        </p:txBody>
      </p:sp>
      <p:sp>
        <p:nvSpPr>
          <p:cNvPr id="274" name="PlaceHolder 5"/>
          <p:cNvSpPr>
            <a:spLocks noGrp="1"/>
          </p:cNvSpPr>
          <p:nvPr>
            <p:ph type="ftr" idx="5"/>
          </p:nvPr>
        </p:nvSpPr>
        <p:spPr>
          <a:xfrm>
            <a:off x="0" y="10157400"/>
            <a:ext cx="3280680" cy="534240"/>
          </a:xfrm>
          <a:prstGeom prst="rect">
            <a:avLst/>
          </a:prstGeom>
          <a:noFill/>
          <a:ln w="0">
            <a:noFill/>
          </a:ln>
        </p:spPr>
        <p:txBody>
          <a:bodyPr lIns="0" rIns="0" tIns="0" bIns="0" anchor="b">
            <a:noAutofit/>
          </a:bodyPr>
          <a:lstStyle>
            <a:lvl1pPr>
              <a:defRPr b="0" lang="en-AU" sz="1400" spc="-1" strike="noStrike">
                <a:latin typeface="Times New Roman"/>
              </a:defRPr>
            </a:lvl1pPr>
          </a:lstStyle>
          <a:p>
            <a:r>
              <a:rPr b="0" lang="en-AU" sz="1400" spc="-1" strike="noStrike">
                <a:latin typeface="Times New Roman"/>
              </a:rPr>
              <a:t>&lt;footer&gt;</a:t>
            </a:r>
            <a:endParaRPr b="0" lang="en-AU" sz="1400" spc="-1" strike="noStrike">
              <a:latin typeface="Times New Roman"/>
            </a:endParaRPr>
          </a:p>
        </p:txBody>
      </p:sp>
      <p:sp>
        <p:nvSpPr>
          <p:cNvPr id="275" name="PlaceHolder 6"/>
          <p:cNvSpPr>
            <a:spLocks noGrp="1"/>
          </p:cNvSpPr>
          <p:nvPr>
            <p:ph type="sldNum" idx="6"/>
          </p:nvPr>
        </p:nvSpPr>
        <p:spPr>
          <a:xfrm>
            <a:off x="4278960" y="10157400"/>
            <a:ext cx="3280680" cy="534240"/>
          </a:xfrm>
          <a:prstGeom prst="rect">
            <a:avLst/>
          </a:prstGeom>
          <a:noFill/>
          <a:ln w="0">
            <a:noFill/>
          </a:ln>
        </p:spPr>
        <p:txBody>
          <a:bodyPr lIns="0" rIns="0" tIns="0" bIns="0" anchor="b">
            <a:noAutofit/>
          </a:bodyPr>
          <a:lstStyle>
            <a:lvl1pPr algn="r">
              <a:buNone/>
              <a:defRPr b="0" lang="en-AU" sz="1400" spc="-1" strike="noStrike">
                <a:latin typeface="Times New Roman"/>
              </a:defRPr>
            </a:lvl1pPr>
          </a:lstStyle>
          <a:p>
            <a:pPr algn="r">
              <a:buNone/>
            </a:pPr>
            <a:fld id="{07F3ECDE-A274-4862-ACFC-0F2AA3F23B32}" type="slidenum">
              <a:rPr b="0" lang="en-AU" sz="1400" spc="-1" strike="noStrike">
                <a:latin typeface="Times New Roman"/>
              </a:rPr>
              <a:t>&lt;number&gt;</a:t>
            </a:fld>
            <a:endParaRPr b="0" lang="en-A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PlaceHolder 1"/>
          <p:cNvSpPr>
            <a:spLocks noGrp="1"/>
          </p:cNvSpPr>
          <p:nvPr>
            <p:ph type="sldImg"/>
          </p:nvPr>
        </p:nvSpPr>
        <p:spPr>
          <a:xfrm>
            <a:off x="0" y="0"/>
            <a:ext cx="0" cy="0"/>
          </a:xfrm>
          <a:prstGeom prst="rect">
            <a:avLst/>
          </a:prstGeom>
          <a:ln w="0">
            <a:noFill/>
          </a:ln>
        </p:spPr>
      </p:sp>
      <p:sp>
        <p:nvSpPr>
          <p:cNvPr id="60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Networking Security (NETSEC)</a:t>
            </a:r>
            <a:endParaRPr b="0" lang="en-AU" sz="2000" spc="-1" strike="noStrike">
              <a:latin typeface="Arial"/>
            </a:endParaRPr>
          </a:p>
          <a:p>
            <a:pPr marL="216000" indent="-216000">
              <a:lnSpc>
                <a:spcPct val="100000"/>
              </a:lnSpc>
              <a:buNone/>
            </a:pPr>
            <a:r>
              <a:rPr b="0" lang="en-US" sz="2000" spc="-1" strike="noStrike">
                <a:latin typeface="Arial"/>
              </a:rPr>
              <a:t>Module 6: Monitoring and Managing Devices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05" name="PlaceHolder 3"/>
          <p:cNvSpPr>
            <a:spLocks noGrp="1"/>
          </p:cNvSpPr>
          <p:nvPr>
            <p:ph type="sldNum" idx="77"/>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66291444-06BA-4A7D-886E-D46C211046D1}"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PlaceHolder 1"/>
          <p:cNvSpPr>
            <a:spLocks noGrp="1"/>
          </p:cNvSpPr>
          <p:nvPr>
            <p:ph type="sldImg"/>
          </p:nvPr>
        </p:nvSpPr>
        <p:spPr>
          <a:xfrm>
            <a:off x="0" y="0"/>
            <a:ext cx="0" cy="0"/>
          </a:xfrm>
          <a:prstGeom prst="rect">
            <a:avLst/>
          </a:prstGeom>
          <a:ln w="0">
            <a:noFill/>
          </a:ln>
        </p:spPr>
      </p:sp>
      <p:sp>
        <p:nvSpPr>
          <p:cNvPr id="63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6.1: Secure Cisco IOS Image and Configuration Files</a:t>
            </a:r>
            <a:endParaRPr b="0" lang="en-AU" sz="2000" spc="-1" strike="noStrike">
              <a:latin typeface="Arial"/>
            </a:endParaRPr>
          </a:p>
          <a:p>
            <a:pPr marL="216000" indent="-216000">
              <a:lnSpc>
                <a:spcPct val="100000"/>
              </a:lnSpc>
              <a:buNone/>
            </a:pPr>
            <a:r>
              <a:rPr b="0" lang="en-US" sz="2000" spc="-1" strike="noStrike">
                <a:latin typeface="Arial"/>
              </a:rPr>
              <a:t>6.1.4: Configuring Secure Copy</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32" name="PlaceHolder 3"/>
          <p:cNvSpPr>
            <a:spLocks noGrp="1"/>
          </p:cNvSpPr>
          <p:nvPr>
            <p:ph type="sldNum" idx="85"/>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E3F23467-2CFC-4153-B5D4-8F5BB2E1AA3E}"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PlaceHolder 1"/>
          <p:cNvSpPr>
            <a:spLocks noGrp="1"/>
          </p:cNvSpPr>
          <p:nvPr>
            <p:ph type="sldImg"/>
          </p:nvPr>
        </p:nvSpPr>
        <p:spPr>
          <a:xfrm>
            <a:off x="0" y="0"/>
            <a:ext cx="0" cy="0"/>
          </a:xfrm>
          <a:prstGeom prst="rect">
            <a:avLst/>
          </a:prstGeom>
          <a:ln w="0">
            <a:noFill/>
          </a:ln>
        </p:spPr>
      </p:sp>
      <p:sp>
        <p:nvSpPr>
          <p:cNvPr id="63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6.1: Secure Cisco IOS Image and Configuration Files</a:t>
            </a:r>
            <a:endParaRPr b="0" lang="en-AU" sz="2000" spc="-1" strike="noStrike">
              <a:latin typeface="Arial"/>
            </a:endParaRPr>
          </a:p>
          <a:p>
            <a:pPr marL="216000" indent="-216000">
              <a:lnSpc>
                <a:spcPct val="100000"/>
              </a:lnSpc>
              <a:buNone/>
            </a:pPr>
            <a:r>
              <a:rPr b="0" lang="en-US" sz="2000" spc="-1" strike="noStrike">
                <a:latin typeface="Arial"/>
              </a:rPr>
              <a:t>6.1.4: Configuring Secure Copy</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35" name="PlaceHolder 3"/>
          <p:cNvSpPr>
            <a:spLocks noGrp="1"/>
          </p:cNvSpPr>
          <p:nvPr>
            <p:ph type="sldNum" idx="86"/>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184DC029-0CB2-4A02-80E5-72E12AA1881C}"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PlaceHolder 1"/>
          <p:cNvSpPr>
            <a:spLocks noGrp="1"/>
          </p:cNvSpPr>
          <p:nvPr>
            <p:ph type="sldImg"/>
          </p:nvPr>
        </p:nvSpPr>
        <p:spPr>
          <a:xfrm>
            <a:off x="0" y="0"/>
            <a:ext cx="0" cy="0"/>
          </a:xfrm>
          <a:prstGeom prst="rect">
            <a:avLst/>
          </a:prstGeom>
          <a:ln w="0">
            <a:noFill/>
          </a:ln>
        </p:spPr>
      </p:sp>
      <p:sp>
        <p:nvSpPr>
          <p:cNvPr id="63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6.1: Secure Cisco IOS Image and Configuration Files</a:t>
            </a:r>
            <a:endParaRPr b="0" lang="en-AU" sz="2000" spc="-1" strike="noStrike">
              <a:latin typeface="Arial"/>
            </a:endParaRPr>
          </a:p>
          <a:p>
            <a:pPr marL="216000" indent="-216000">
              <a:lnSpc>
                <a:spcPct val="100000"/>
              </a:lnSpc>
              <a:buNone/>
            </a:pPr>
            <a:r>
              <a:rPr b="0" lang="en-US" sz="2000" spc="-1" strike="noStrike">
                <a:latin typeface="Arial"/>
              </a:rPr>
              <a:t>6.1.5: Recovering a Router Password</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38" name="PlaceHolder 3"/>
          <p:cNvSpPr>
            <a:spLocks noGrp="1"/>
          </p:cNvSpPr>
          <p:nvPr>
            <p:ph type="sldNum" idx="87"/>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D98AF597-226B-4BA8-AAC1-5BE78B745BFA}"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PlaceHolder 1"/>
          <p:cNvSpPr>
            <a:spLocks noGrp="1"/>
          </p:cNvSpPr>
          <p:nvPr>
            <p:ph type="sldImg"/>
          </p:nvPr>
        </p:nvSpPr>
        <p:spPr>
          <a:xfrm>
            <a:off x="0" y="0"/>
            <a:ext cx="0" cy="0"/>
          </a:xfrm>
          <a:prstGeom prst="rect">
            <a:avLst/>
          </a:prstGeom>
          <a:ln w="0">
            <a:noFill/>
          </a:ln>
        </p:spPr>
      </p:sp>
      <p:sp>
        <p:nvSpPr>
          <p:cNvPr id="64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6.1: Secure Cisco IOS Image and Configuration Files</a:t>
            </a:r>
            <a:endParaRPr b="0" lang="en-AU" sz="2000" spc="-1" strike="noStrike">
              <a:latin typeface="Arial"/>
            </a:endParaRPr>
          </a:p>
          <a:p>
            <a:pPr marL="216000" indent="-216000">
              <a:lnSpc>
                <a:spcPct val="100000"/>
              </a:lnSpc>
              <a:buNone/>
            </a:pPr>
            <a:r>
              <a:rPr b="0" lang="en-US" sz="2000" spc="-1" strike="noStrike">
                <a:latin typeface="Arial"/>
              </a:rPr>
              <a:t>6.1.6: Password Recovery </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41" name="PlaceHolder 3"/>
          <p:cNvSpPr>
            <a:spLocks noGrp="1"/>
          </p:cNvSpPr>
          <p:nvPr>
            <p:ph type="sldNum" idx="88"/>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FB2F824E-3148-4F01-993C-5E6E76150218}"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PlaceHolder 1"/>
          <p:cNvSpPr>
            <a:spLocks noGrp="1"/>
          </p:cNvSpPr>
          <p:nvPr>
            <p:ph type="sldImg"/>
          </p:nvPr>
        </p:nvSpPr>
        <p:spPr>
          <a:xfrm>
            <a:off x="0" y="0"/>
            <a:ext cx="0" cy="0"/>
          </a:xfrm>
          <a:prstGeom prst="rect">
            <a:avLst/>
          </a:prstGeom>
          <a:ln w="0">
            <a:noFill/>
          </a:ln>
        </p:spPr>
      </p:sp>
      <p:sp>
        <p:nvSpPr>
          <p:cNvPr id="64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6.1: Secure Cisco IOS Image and Configuration Files</a:t>
            </a:r>
            <a:endParaRPr b="0" lang="en-AU" sz="2000" spc="-1" strike="noStrike">
              <a:latin typeface="Arial"/>
            </a:endParaRPr>
          </a:p>
          <a:p>
            <a:pPr marL="216000" indent="-216000">
              <a:lnSpc>
                <a:spcPct val="100000"/>
              </a:lnSpc>
              <a:buNone/>
            </a:pPr>
            <a:r>
              <a:rPr b="0" lang="en-US" sz="2000" spc="-1" strike="noStrike">
                <a:latin typeface="Arial"/>
              </a:rPr>
              <a:t>6.1.6: Password Recovery </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44" name="PlaceHolder 3"/>
          <p:cNvSpPr>
            <a:spLocks noGrp="1"/>
          </p:cNvSpPr>
          <p:nvPr>
            <p:ph type="sldNum" idx="89"/>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7A3DC2FE-F081-44E0-BC5A-F3E7BF496C42}"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PlaceHolder 1"/>
          <p:cNvSpPr>
            <a:spLocks noGrp="1"/>
          </p:cNvSpPr>
          <p:nvPr>
            <p:ph type="sldImg"/>
          </p:nvPr>
        </p:nvSpPr>
        <p:spPr>
          <a:xfrm>
            <a:off x="0" y="0"/>
            <a:ext cx="0" cy="0"/>
          </a:xfrm>
          <a:prstGeom prst="rect">
            <a:avLst/>
          </a:prstGeom>
          <a:ln w="0">
            <a:noFill/>
          </a:ln>
        </p:spPr>
      </p:sp>
      <p:sp>
        <p:nvSpPr>
          <p:cNvPr id="64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6.2: Lock Down a Router Using AutoSecure</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47" name="PlaceHolder 3"/>
          <p:cNvSpPr>
            <a:spLocks noGrp="1"/>
          </p:cNvSpPr>
          <p:nvPr>
            <p:ph type="sldNum" idx="90"/>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119DE059-8C4B-4BBC-8974-8F4557FE7CC3}"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PlaceHolder 1"/>
          <p:cNvSpPr>
            <a:spLocks noGrp="1"/>
          </p:cNvSpPr>
          <p:nvPr>
            <p:ph type="sldImg"/>
          </p:nvPr>
        </p:nvSpPr>
        <p:spPr>
          <a:xfrm>
            <a:off x="0" y="0"/>
            <a:ext cx="0" cy="0"/>
          </a:xfrm>
          <a:prstGeom prst="rect">
            <a:avLst/>
          </a:prstGeom>
          <a:ln w="0">
            <a:noFill/>
          </a:ln>
        </p:spPr>
      </p:sp>
      <p:sp>
        <p:nvSpPr>
          <p:cNvPr id="64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6.2: Lock Down a Router Using AutoSecure</a:t>
            </a:r>
            <a:endParaRPr b="0" lang="en-AU" sz="2000" spc="-1" strike="noStrike">
              <a:latin typeface="Arial"/>
            </a:endParaRPr>
          </a:p>
          <a:p>
            <a:pPr marL="216000" indent="-216000">
              <a:lnSpc>
                <a:spcPct val="100000"/>
              </a:lnSpc>
              <a:buNone/>
            </a:pPr>
            <a:r>
              <a:rPr b="0" lang="en-US" sz="2000" spc="-1" strike="noStrike">
                <a:latin typeface="Arial"/>
              </a:rPr>
              <a:t>6.2.1: Discovery Protocols CDP and LLDP</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50" name="PlaceHolder 3"/>
          <p:cNvSpPr>
            <a:spLocks noGrp="1"/>
          </p:cNvSpPr>
          <p:nvPr>
            <p:ph type="sldNum" idx="91"/>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A4E250F5-00E2-468D-8ABD-FC86CBE06381}"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PlaceHolder 1"/>
          <p:cNvSpPr>
            <a:spLocks noGrp="1"/>
          </p:cNvSpPr>
          <p:nvPr>
            <p:ph type="sldImg"/>
          </p:nvPr>
        </p:nvSpPr>
        <p:spPr>
          <a:xfrm>
            <a:off x="0" y="0"/>
            <a:ext cx="0" cy="0"/>
          </a:xfrm>
          <a:prstGeom prst="rect">
            <a:avLst/>
          </a:prstGeom>
          <a:ln w="0">
            <a:noFill/>
          </a:ln>
        </p:spPr>
      </p:sp>
      <p:sp>
        <p:nvSpPr>
          <p:cNvPr id="65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6.2: Lock Down a Router Using AutoSecure</a:t>
            </a:r>
            <a:endParaRPr b="0" lang="en-AU" sz="2000" spc="-1" strike="noStrike">
              <a:latin typeface="Arial"/>
            </a:endParaRPr>
          </a:p>
          <a:p>
            <a:pPr marL="216000" indent="-216000">
              <a:lnSpc>
                <a:spcPct val="100000"/>
              </a:lnSpc>
              <a:buNone/>
            </a:pPr>
            <a:r>
              <a:rPr b="0" lang="en-US" sz="2000" spc="-1" strike="noStrike">
                <a:latin typeface="Arial"/>
              </a:rPr>
              <a:t>6.2.1: Discovery Protocols CDP and LLDP</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53" name="PlaceHolder 3"/>
          <p:cNvSpPr>
            <a:spLocks noGrp="1"/>
          </p:cNvSpPr>
          <p:nvPr>
            <p:ph type="sldNum" idx="92"/>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AA54E5EB-20CF-4610-A933-1EE4DF0F4D72}"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4" name="PlaceHolder 1"/>
          <p:cNvSpPr>
            <a:spLocks noGrp="1"/>
          </p:cNvSpPr>
          <p:nvPr>
            <p:ph type="sldImg"/>
          </p:nvPr>
        </p:nvSpPr>
        <p:spPr>
          <a:xfrm>
            <a:off x="0" y="0"/>
            <a:ext cx="0" cy="0"/>
          </a:xfrm>
          <a:prstGeom prst="rect">
            <a:avLst/>
          </a:prstGeom>
          <a:ln w="0">
            <a:noFill/>
          </a:ln>
        </p:spPr>
      </p:sp>
      <p:sp>
        <p:nvSpPr>
          <p:cNvPr id="65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6.2: Lock Down a Router Using AutoSecure</a:t>
            </a:r>
            <a:endParaRPr b="0" lang="en-AU" sz="2000" spc="-1" strike="noStrike">
              <a:latin typeface="Arial"/>
            </a:endParaRPr>
          </a:p>
          <a:p>
            <a:pPr marL="216000" indent="-216000">
              <a:lnSpc>
                <a:spcPct val="100000"/>
              </a:lnSpc>
              <a:buNone/>
            </a:pPr>
            <a:r>
              <a:rPr b="0" lang="en-US" sz="2000" spc="-1" strike="noStrike">
                <a:latin typeface="Arial"/>
              </a:rPr>
              <a:t>6.2.2: Settings for Protocols and Services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56" name="PlaceHolder 3"/>
          <p:cNvSpPr>
            <a:spLocks noGrp="1"/>
          </p:cNvSpPr>
          <p:nvPr>
            <p:ph type="sldNum" idx="93"/>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EA2324FD-4805-4F06-B91B-222DB0FB5E5D}"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PlaceHolder 1"/>
          <p:cNvSpPr>
            <a:spLocks noGrp="1"/>
          </p:cNvSpPr>
          <p:nvPr>
            <p:ph type="sldImg"/>
          </p:nvPr>
        </p:nvSpPr>
        <p:spPr>
          <a:xfrm>
            <a:off x="0" y="0"/>
            <a:ext cx="0" cy="0"/>
          </a:xfrm>
          <a:prstGeom prst="rect">
            <a:avLst/>
          </a:prstGeom>
          <a:ln w="0">
            <a:noFill/>
          </a:ln>
        </p:spPr>
      </p:sp>
      <p:sp>
        <p:nvSpPr>
          <p:cNvPr id="60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Networking Security (NETSEC)</a:t>
            </a:r>
            <a:endParaRPr b="0" lang="en-AU" sz="2000" spc="-1" strike="noStrike">
              <a:latin typeface="Arial"/>
            </a:endParaRPr>
          </a:p>
          <a:p>
            <a:pPr marL="216000" indent="-216000">
              <a:lnSpc>
                <a:spcPct val="100000"/>
              </a:lnSpc>
              <a:buNone/>
            </a:pPr>
            <a:r>
              <a:rPr b="0" lang="en-US" sz="2000" spc="-1" strike="noStrike">
                <a:latin typeface="Arial"/>
              </a:rPr>
              <a:t>Module 6: 6: Device Monitoring and Management</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08" name="PlaceHolder 3"/>
          <p:cNvSpPr>
            <a:spLocks noGrp="1"/>
          </p:cNvSpPr>
          <p:nvPr>
            <p:ph type="sldNum" idx="78"/>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D7897652-5B97-4563-BFE2-AE11C1A9B66C}"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PlaceHolder 1"/>
          <p:cNvSpPr>
            <a:spLocks noGrp="1"/>
          </p:cNvSpPr>
          <p:nvPr>
            <p:ph type="sldImg"/>
          </p:nvPr>
        </p:nvSpPr>
        <p:spPr>
          <a:xfrm>
            <a:off x="0" y="0"/>
            <a:ext cx="0" cy="0"/>
          </a:xfrm>
          <a:prstGeom prst="rect">
            <a:avLst/>
          </a:prstGeom>
          <a:ln w="0">
            <a:noFill/>
          </a:ln>
        </p:spPr>
      </p:sp>
      <p:sp>
        <p:nvSpPr>
          <p:cNvPr id="65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6.2: Lock Down a Router Using AutoSecure</a:t>
            </a:r>
            <a:endParaRPr b="0" lang="en-AU" sz="2000" spc="-1" strike="noStrike">
              <a:latin typeface="Arial"/>
            </a:endParaRPr>
          </a:p>
          <a:p>
            <a:pPr marL="216000" indent="-216000">
              <a:lnSpc>
                <a:spcPct val="100000"/>
              </a:lnSpc>
              <a:buNone/>
            </a:pPr>
            <a:r>
              <a:rPr b="0" lang="en-US" sz="2000" spc="-1" strike="noStrike">
                <a:latin typeface="Arial"/>
              </a:rPr>
              <a:t>6.2.2: Settings for Protocols and Services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59" name="PlaceHolder 3"/>
          <p:cNvSpPr>
            <a:spLocks noGrp="1"/>
          </p:cNvSpPr>
          <p:nvPr>
            <p:ph type="sldNum" idx="94"/>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686605D2-2D29-43BD-9EE7-5A7D90C8324F}"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PlaceHolder 1"/>
          <p:cNvSpPr>
            <a:spLocks noGrp="1"/>
          </p:cNvSpPr>
          <p:nvPr>
            <p:ph type="sldImg"/>
          </p:nvPr>
        </p:nvSpPr>
        <p:spPr>
          <a:xfrm>
            <a:off x="0" y="0"/>
            <a:ext cx="0" cy="0"/>
          </a:xfrm>
          <a:prstGeom prst="rect">
            <a:avLst/>
          </a:prstGeom>
          <a:ln w="0">
            <a:noFill/>
          </a:ln>
        </p:spPr>
      </p:sp>
      <p:sp>
        <p:nvSpPr>
          <p:cNvPr id="66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6.2: Lock Down a Router Using AutoSecure</a:t>
            </a:r>
            <a:endParaRPr b="0" lang="en-AU" sz="2000" spc="-1" strike="noStrike">
              <a:latin typeface="Arial"/>
            </a:endParaRPr>
          </a:p>
          <a:p>
            <a:pPr marL="216000" indent="-216000">
              <a:lnSpc>
                <a:spcPct val="100000"/>
              </a:lnSpc>
              <a:buNone/>
            </a:pPr>
            <a:r>
              <a:rPr b="0" lang="en-US" sz="2000" spc="-1" strike="noStrike">
                <a:latin typeface="Arial"/>
              </a:rPr>
              <a:t>6.2.2: Settings for Protocols and Services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62" name="PlaceHolder 3"/>
          <p:cNvSpPr>
            <a:spLocks noGrp="1"/>
          </p:cNvSpPr>
          <p:nvPr>
            <p:ph type="sldNum" idx="95"/>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51EAC18F-7441-44A7-83A9-A648C1966E83}"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3" name="PlaceHolder 1"/>
          <p:cNvSpPr>
            <a:spLocks noGrp="1"/>
          </p:cNvSpPr>
          <p:nvPr>
            <p:ph type="sldImg"/>
          </p:nvPr>
        </p:nvSpPr>
        <p:spPr>
          <a:xfrm>
            <a:off x="0" y="0"/>
            <a:ext cx="0" cy="0"/>
          </a:xfrm>
          <a:prstGeom prst="rect">
            <a:avLst/>
          </a:prstGeom>
          <a:ln w="0">
            <a:noFill/>
          </a:ln>
        </p:spPr>
      </p:sp>
      <p:sp>
        <p:nvSpPr>
          <p:cNvPr id="66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6.2: Lock Down a Router Using AutoSecure</a:t>
            </a:r>
            <a:endParaRPr b="0" lang="en-AU" sz="2000" spc="-1" strike="noStrike">
              <a:latin typeface="Arial"/>
            </a:endParaRPr>
          </a:p>
          <a:p>
            <a:pPr marL="216000" indent="-216000">
              <a:lnSpc>
                <a:spcPct val="100000"/>
              </a:lnSpc>
              <a:buNone/>
            </a:pPr>
            <a:r>
              <a:rPr b="0" lang="en-US" sz="2000" spc="-1" strike="noStrike">
                <a:latin typeface="Arial"/>
              </a:rPr>
              <a:t>6.2.2: Settings for Protocols and Services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65" name="PlaceHolder 3"/>
          <p:cNvSpPr>
            <a:spLocks noGrp="1"/>
          </p:cNvSpPr>
          <p:nvPr>
            <p:ph type="sldNum" idx="96"/>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F6D876EB-B124-416D-AFFD-4ED4A524D887}"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PlaceHolder 1"/>
          <p:cNvSpPr>
            <a:spLocks noGrp="1"/>
          </p:cNvSpPr>
          <p:nvPr>
            <p:ph type="sldImg"/>
          </p:nvPr>
        </p:nvSpPr>
        <p:spPr>
          <a:xfrm>
            <a:off x="0" y="0"/>
            <a:ext cx="0" cy="0"/>
          </a:xfrm>
          <a:prstGeom prst="rect">
            <a:avLst/>
          </a:prstGeom>
          <a:ln w="0">
            <a:noFill/>
          </a:ln>
        </p:spPr>
      </p:sp>
      <p:sp>
        <p:nvSpPr>
          <p:cNvPr id="66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6.2: Lock Down a Router Using AutoSecure</a:t>
            </a:r>
            <a:endParaRPr b="0" lang="en-AU" sz="2000" spc="-1" strike="noStrike">
              <a:latin typeface="Arial"/>
            </a:endParaRPr>
          </a:p>
          <a:p>
            <a:pPr marL="216000" indent="-216000">
              <a:lnSpc>
                <a:spcPct val="100000"/>
              </a:lnSpc>
              <a:buNone/>
            </a:pPr>
            <a:r>
              <a:rPr b="0" lang="en-US" sz="2000" spc="-1" strike="noStrike">
                <a:latin typeface="Arial"/>
              </a:rPr>
              <a:t>6.2.3: Cisco AutoSecure</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68" name="PlaceHolder 3"/>
          <p:cNvSpPr>
            <a:spLocks noGrp="1"/>
          </p:cNvSpPr>
          <p:nvPr>
            <p:ph type="sldNum" idx="97"/>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EA903110-1760-47D8-BB57-DEC3ED26755E}"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PlaceHolder 1"/>
          <p:cNvSpPr>
            <a:spLocks noGrp="1"/>
          </p:cNvSpPr>
          <p:nvPr>
            <p:ph type="sldImg"/>
          </p:nvPr>
        </p:nvSpPr>
        <p:spPr>
          <a:xfrm>
            <a:off x="0" y="0"/>
            <a:ext cx="0" cy="0"/>
          </a:xfrm>
          <a:prstGeom prst="rect">
            <a:avLst/>
          </a:prstGeom>
          <a:ln w="0">
            <a:noFill/>
          </a:ln>
        </p:spPr>
      </p:sp>
      <p:sp>
        <p:nvSpPr>
          <p:cNvPr id="67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6.2: Lock Down a Router Using AutoSecure</a:t>
            </a:r>
            <a:endParaRPr b="0" lang="en-AU" sz="2000" spc="-1" strike="noStrike">
              <a:latin typeface="Arial"/>
            </a:endParaRPr>
          </a:p>
          <a:p>
            <a:pPr marL="216000" indent="-216000">
              <a:lnSpc>
                <a:spcPct val="100000"/>
              </a:lnSpc>
              <a:buNone/>
            </a:pPr>
            <a:r>
              <a:rPr b="0" lang="en-US" sz="2000" spc="-1" strike="noStrike">
                <a:latin typeface="Arial"/>
              </a:rPr>
              <a:t>6.2.4: Using the Cisco AutoSecure Feature</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71" name="PlaceHolder 3"/>
          <p:cNvSpPr>
            <a:spLocks noGrp="1"/>
          </p:cNvSpPr>
          <p:nvPr>
            <p:ph type="sldNum" idx="98"/>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D7A36C87-0019-46BC-9CF8-C9E12E887028}"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PlaceHolder 1"/>
          <p:cNvSpPr>
            <a:spLocks noGrp="1"/>
          </p:cNvSpPr>
          <p:nvPr>
            <p:ph type="sldImg"/>
          </p:nvPr>
        </p:nvSpPr>
        <p:spPr>
          <a:xfrm>
            <a:off x="0" y="0"/>
            <a:ext cx="0" cy="0"/>
          </a:xfrm>
          <a:prstGeom prst="rect">
            <a:avLst/>
          </a:prstGeom>
          <a:ln w="0">
            <a:noFill/>
          </a:ln>
        </p:spPr>
      </p:sp>
      <p:sp>
        <p:nvSpPr>
          <p:cNvPr id="67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6.2: Lock Down a Router Using AutoSecure</a:t>
            </a:r>
            <a:endParaRPr b="0" lang="en-AU" sz="2000" spc="-1" strike="noStrike">
              <a:latin typeface="Arial"/>
            </a:endParaRPr>
          </a:p>
          <a:p>
            <a:pPr marL="216000" indent="-216000">
              <a:lnSpc>
                <a:spcPct val="100000"/>
              </a:lnSpc>
              <a:buNone/>
              <a:tabLst>
                <a:tab algn="l" pos="0"/>
              </a:tabLst>
            </a:pPr>
            <a:r>
              <a:rPr b="0" lang="en-US" sz="2000" spc="-1" strike="noStrike">
                <a:latin typeface="Arial"/>
              </a:rPr>
              <a:t>6.2.5: Using the auto secure Command</a:t>
            </a:r>
            <a:endParaRPr b="0" lang="en-AU" sz="2000" spc="-1" strike="noStrike">
              <a:latin typeface="Arial"/>
            </a:endParaRPr>
          </a:p>
          <a:p>
            <a:pPr marL="216000" indent="-216000">
              <a:lnSpc>
                <a:spcPct val="100000"/>
              </a:lnSpc>
              <a:buNone/>
              <a:tabLst>
                <a:tab algn="l" pos="0"/>
              </a:tabLst>
            </a:pPr>
            <a:r>
              <a:rPr b="0" lang="en-US" sz="2000" spc="-1" strike="noStrike">
                <a:latin typeface="Arial"/>
              </a:rPr>
              <a:t>6.2.6: Syntax Checker - Using the auto secure Command</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74" name="PlaceHolder 3"/>
          <p:cNvSpPr>
            <a:spLocks noGrp="1"/>
          </p:cNvSpPr>
          <p:nvPr>
            <p:ph type="sldNum" idx="99"/>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17F3DEC2-8676-4B83-8630-29020984CFE2}"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 name="PlaceHolder 1"/>
          <p:cNvSpPr>
            <a:spLocks noGrp="1"/>
          </p:cNvSpPr>
          <p:nvPr>
            <p:ph type="sldImg"/>
          </p:nvPr>
        </p:nvSpPr>
        <p:spPr>
          <a:xfrm>
            <a:off x="0" y="0"/>
            <a:ext cx="0" cy="0"/>
          </a:xfrm>
          <a:prstGeom prst="rect">
            <a:avLst/>
          </a:prstGeom>
          <a:ln w="0">
            <a:noFill/>
          </a:ln>
        </p:spPr>
      </p:sp>
      <p:sp>
        <p:nvSpPr>
          <p:cNvPr id="67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6.3: Routing Protocol Authentication</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77" name="PlaceHolder 3"/>
          <p:cNvSpPr>
            <a:spLocks noGrp="1"/>
          </p:cNvSpPr>
          <p:nvPr>
            <p:ph type="sldNum" idx="100"/>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3FB6287C-BCD3-4582-BAE7-835451688EE2}"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PlaceHolder 1"/>
          <p:cNvSpPr>
            <a:spLocks noGrp="1"/>
          </p:cNvSpPr>
          <p:nvPr>
            <p:ph type="sldImg"/>
          </p:nvPr>
        </p:nvSpPr>
        <p:spPr>
          <a:xfrm>
            <a:off x="0" y="0"/>
            <a:ext cx="0" cy="0"/>
          </a:xfrm>
          <a:prstGeom prst="rect">
            <a:avLst/>
          </a:prstGeom>
          <a:ln w="0">
            <a:noFill/>
          </a:ln>
        </p:spPr>
      </p:sp>
      <p:sp>
        <p:nvSpPr>
          <p:cNvPr id="67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6.3: Routing Protocol Authentication</a:t>
            </a:r>
            <a:endParaRPr b="0" lang="en-AU" sz="2000" spc="-1" strike="noStrike">
              <a:latin typeface="Arial"/>
            </a:endParaRPr>
          </a:p>
          <a:p>
            <a:pPr marL="216000" indent="-216000">
              <a:lnSpc>
                <a:spcPct val="100000"/>
              </a:lnSpc>
              <a:buNone/>
            </a:pPr>
            <a:r>
              <a:rPr b="0" lang="en-US" sz="2000" spc="-1" strike="noStrike">
                <a:latin typeface="Arial"/>
              </a:rPr>
              <a:t>6.3.1: Dynamic Routing Protocols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80" name="PlaceHolder 3"/>
          <p:cNvSpPr>
            <a:spLocks noGrp="1"/>
          </p:cNvSpPr>
          <p:nvPr>
            <p:ph type="sldNum" idx="101"/>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8018F8C6-4C39-4E85-9EFF-2EB820D42D0C}"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PlaceHolder 1"/>
          <p:cNvSpPr>
            <a:spLocks noGrp="1"/>
          </p:cNvSpPr>
          <p:nvPr>
            <p:ph type="sldImg"/>
          </p:nvPr>
        </p:nvSpPr>
        <p:spPr>
          <a:xfrm>
            <a:off x="0" y="0"/>
            <a:ext cx="0" cy="0"/>
          </a:xfrm>
          <a:prstGeom prst="rect">
            <a:avLst/>
          </a:prstGeom>
          <a:ln w="0">
            <a:noFill/>
          </a:ln>
        </p:spPr>
      </p:sp>
      <p:sp>
        <p:nvSpPr>
          <p:cNvPr id="68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6.3: Routing Protocol Authentication</a:t>
            </a:r>
            <a:endParaRPr b="0" lang="en-AU" sz="2000" spc="-1" strike="noStrike">
              <a:latin typeface="Arial"/>
            </a:endParaRPr>
          </a:p>
          <a:p>
            <a:pPr marL="216000" indent="-216000">
              <a:lnSpc>
                <a:spcPct val="100000"/>
              </a:lnSpc>
              <a:buNone/>
            </a:pPr>
            <a:r>
              <a:rPr b="0" lang="en-US" sz="2000" spc="-1" strike="noStrike">
                <a:latin typeface="Arial"/>
              </a:rPr>
              <a:t>6.3.2: Routing Protocol Spoofing</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83" name="PlaceHolder 3"/>
          <p:cNvSpPr>
            <a:spLocks noGrp="1"/>
          </p:cNvSpPr>
          <p:nvPr>
            <p:ph type="sldNum" idx="102"/>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E1932C03-7769-46F2-9EFA-583654B99124}"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Rectangle 11"/>
          <p:cNvSpPr/>
          <p:nvPr/>
        </p:nvSpPr>
        <p:spPr>
          <a:xfrm>
            <a:off x="5929200" y="8680320"/>
            <a:ext cx="812160" cy="286560"/>
          </a:xfrm>
          <a:prstGeom prst="rect">
            <a:avLst/>
          </a:prstGeom>
          <a:noFill/>
          <a:ln w="0">
            <a:noFill/>
          </a:ln>
        </p:spPr>
        <p:style>
          <a:lnRef idx="0"/>
          <a:fillRef idx="0"/>
          <a:effectRef idx="0"/>
          <a:fontRef idx="minor"/>
        </p:style>
        <p:txBody>
          <a:bodyPr lIns="18720" rIns="18720" tIns="0" bIns="0" anchor="b">
            <a:noAutofit/>
          </a:bodyPr>
          <a:p>
            <a:pPr algn="r">
              <a:lnSpc>
                <a:spcPct val="100000"/>
              </a:lnSpc>
              <a:buNone/>
              <a:tabLst>
                <a:tab algn="l" pos="0"/>
              </a:tabLst>
            </a:pPr>
            <a:fld id="{1A90C914-71F5-4058-902E-73C088AE62F4}" type="slidenum">
              <a:rPr b="0" lang="en-US" sz="800" spc="-1" strike="noStrike">
                <a:solidFill>
                  <a:srgbClr val="000000"/>
                </a:solidFill>
                <a:latin typeface="Arial"/>
                <a:ea typeface="ＭＳ Ｐゴシック"/>
              </a:rPr>
              <a:t>&lt;number&gt;</a:t>
            </a:fld>
            <a:endParaRPr b="0" lang="en-AU" sz="800" spc="-1" strike="noStrike">
              <a:latin typeface="Arial"/>
            </a:endParaRPr>
          </a:p>
        </p:txBody>
      </p:sp>
      <p:sp>
        <p:nvSpPr>
          <p:cNvPr id="610" name="PlaceHolder 1"/>
          <p:cNvSpPr>
            <a:spLocks noGrp="1"/>
          </p:cNvSpPr>
          <p:nvPr>
            <p:ph type="sldImg"/>
          </p:nvPr>
        </p:nvSpPr>
        <p:spPr>
          <a:xfrm>
            <a:off x="0" y="0"/>
            <a:ext cx="0" cy="0"/>
          </a:xfrm>
          <a:prstGeom prst="rect">
            <a:avLst/>
          </a:prstGeom>
          <a:ln w="0">
            <a:noFill/>
          </a:ln>
        </p:spPr>
      </p:sp>
      <p:sp>
        <p:nvSpPr>
          <p:cNvPr id="61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endParaRPr b="0" lang="en-AU" sz="20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PlaceHolder 1"/>
          <p:cNvSpPr>
            <a:spLocks noGrp="1"/>
          </p:cNvSpPr>
          <p:nvPr>
            <p:ph type="sldImg"/>
          </p:nvPr>
        </p:nvSpPr>
        <p:spPr>
          <a:xfrm>
            <a:off x="0" y="0"/>
            <a:ext cx="0" cy="0"/>
          </a:xfrm>
          <a:prstGeom prst="rect">
            <a:avLst/>
          </a:prstGeom>
          <a:ln w="0">
            <a:noFill/>
          </a:ln>
        </p:spPr>
      </p:sp>
      <p:sp>
        <p:nvSpPr>
          <p:cNvPr id="68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6.3: Routing Protocol Authentication</a:t>
            </a:r>
            <a:endParaRPr b="0" lang="en-AU" sz="2000" spc="-1" strike="noStrike">
              <a:latin typeface="Arial"/>
            </a:endParaRPr>
          </a:p>
          <a:p>
            <a:pPr marL="216000" indent="-216000">
              <a:lnSpc>
                <a:spcPct val="100000"/>
              </a:lnSpc>
              <a:buNone/>
            </a:pPr>
            <a:r>
              <a:rPr b="0" lang="en-US" sz="2000" spc="-1" strike="noStrike">
                <a:latin typeface="Arial"/>
              </a:rPr>
              <a:t>6.3.3: OSPF MD5 Routing Protocol Authentication</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86" name="PlaceHolder 3"/>
          <p:cNvSpPr>
            <a:spLocks noGrp="1"/>
          </p:cNvSpPr>
          <p:nvPr>
            <p:ph type="sldNum" idx="103"/>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F8D874DD-15E7-478B-809C-341182604E26}"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PlaceHolder 1"/>
          <p:cNvSpPr>
            <a:spLocks noGrp="1"/>
          </p:cNvSpPr>
          <p:nvPr>
            <p:ph type="sldImg"/>
          </p:nvPr>
        </p:nvSpPr>
        <p:spPr>
          <a:xfrm>
            <a:off x="0" y="0"/>
            <a:ext cx="0" cy="0"/>
          </a:xfrm>
          <a:prstGeom prst="rect">
            <a:avLst/>
          </a:prstGeom>
          <a:ln w="0">
            <a:noFill/>
          </a:ln>
        </p:spPr>
      </p:sp>
      <p:sp>
        <p:nvSpPr>
          <p:cNvPr id="68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6.3: Routing Protocol Authentication</a:t>
            </a:r>
            <a:endParaRPr b="0" lang="en-AU" sz="2000" spc="-1" strike="noStrike">
              <a:latin typeface="Arial"/>
            </a:endParaRPr>
          </a:p>
          <a:p>
            <a:pPr marL="216000" indent="-216000">
              <a:lnSpc>
                <a:spcPct val="100000"/>
              </a:lnSpc>
              <a:buNone/>
            </a:pPr>
            <a:r>
              <a:rPr b="0" lang="en-US" sz="2000" spc="-1" strike="noStrike">
                <a:latin typeface="Arial"/>
              </a:rPr>
              <a:t>6.3.3: OSPF MD5 Routing Protocol Authentication</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89" name="PlaceHolder 3"/>
          <p:cNvSpPr>
            <a:spLocks noGrp="1"/>
          </p:cNvSpPr>
          <p:nvPr>
            <p:ph type="sldNum" idx="104"/>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8E1E2038-DF3A-48B2-8CB2-CEAB09723E11}"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PlaceHolder 1"/>
          <p:cNvSpPr>
            <a:spLocks noGrp="1"/>
          </p:cNvSpPr>
          <p:nvPr>
            <p:ph type="sldImg"/>
          </p:nvPr>
        </p:nvSpPr>
        <p:spPr>
          <a:xfrm>
            <a:off x="0" y="0"/>
            <a:ext cx="0" cy="0"/>
          </a:xfrm>
          <a:prstGeom prst="rect">
            <a:avLst/>
          </a:prstGeom>
          <a:ln w="0">
            <a:noFill/>
          </a:ln>
        </p:spPr>
      </p:sp>
      <p:sp>
        <p:nvSpPr>
          <p:cNvPr id="69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6.3: Routing Protocol Authentication</a:t>
            </a:r>
            <a:endParaRPr b="0" lang="en-AU" sz="2000" spc="-1" strike="noStrike">
              <a:latin typeface="Arial"/>
            </a:endParaRPr>
          </a:p>
          <a:p>
            <a:pPr marL="216000" indent="-216000">
              <a:lnSpc>
                <a:spcPct val="100000"/>
              </a:lnSpc>
              <a:buNone/>
            </a:pPr>
            <a:r>
              <a:rPr b="0" lang="en-US" sz="2000" spc="-1" strike="noStrike">
                <a:latin typeface="Arial"/>
              </a:rPr>
              <a:t>6.3.4: OSPF SHA Routing Protocol Authentication </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92" name="PlaceHolder 3"/>
          <p:cNvSpPr>
            <a:spLocks noGrp="1"/>
          </p:cNvSpPr>
          <p:nvPr>
            <p:ph type="sldNum" idx="105"/>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6181FB3A-530A-4D48-9602-F11AF801AF00}"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PlaceHolder 1"/>
          <p:cNvSpPr>
            <a:spLocks noGrp="1"/>
          </p:cNvSpPr>
          <p:nvPr>
            <p:ph type="sldImg"/>
          </p:nvPr>
        </p:nvSpPr>
        <p:spPr>
          <a:xfrm>
            <a:off x="0" y="0"/>
            <a:ext cx="0" cy="0"/>
          </a:xfrm>
          <a:prstGeom prst="rect">
            <a:avLst/>
          </a:prstGeom>
          <a:ln w="0">
            <a:noFill/>
          </a:ln>
        </p:spPr>
      </p:sp>
      <p:sp>
        <p:nvSpPr>
          <p:cNvPr id="69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6.3: Routing Protocol Authentication</a:t>
            </a:r>
            <a:endParaRPr b="0" lang="en-AU" sz="2000" spc="-1" strike="noStrike">
              <a:latin typeface="Arial"/>
            </a:endParaRPr>
          </a:p>
          <a:p>
            <a:pPr marL="216000" indent="-216000">
              <a:lnSpc>
                <a:spcPct val="100000"/>
              </a:lnSpc>
              <a:buNone/>
            </a:pPr>
            <a:r>
              <a:rPr b="0" lang="en-US" sz="2000" spc="-1" strike="noStrike">
                <a:latin typeface="Arial"/>
              </a:rPr>
              <a:t>6.3.4: OSPF SHA Routing Protocol Authentication </a:t>
            </a:r>
            <a:endParaRPr b="0" lang="en-AU" sz="2000" spc="-1" strike="noStrike">
              <a:latin typeface="Arial"/>
            </a:endParaRPr>
          </a:p>
          <a:p>
            <a:pPr marL="216000" indent="-216000">
              <a:lnSpc>
                <a:spcPct val="100000"/>
              </a:lnSpc>
              <a:buNone/>
            </a:pPr>
            <a:r>
              <a:rPr b="0" lang="en-US" sz="2000" spc="-1" strike="noStrike">
                <a:latin typeface="Arial"/>
              </a:rPr>
              <a:t>6.3.5: Syntax Checker- OSPF SHA Routing Protocol Authentication </a:t>
            </a:r>
            <a:endParaRPr b="0" lang="en-AU" sz="2000" spc="-1" strike="noStrike">
              <a:latin typeface="Arial"/>
            </a:endParaRPr>
          </a:p>
          <a:p>
            <a:pPr marL="216000" indent="-216000">
              <a:lnSpc>
                <a:spcPct val="100000"/>
              </a:lnSpc>
              <a:buNone/>
            </a:pP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95" name="PlaceHolder 3"/>
          <p:cNvSpPr>
            <a:spLocks noGrp="1"/>
          </p:cNvSpPr>
          <p:nvPr>
            <p:ph type="sldNum" idx="106"/>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206D0D41-9D56-437B-801B-E678934D6E2C}"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PlaceHolder 1"/>
          <p:cNvSpPr>
            <a:spLocks noGrp="1"/>
          </p:cNvSpPr>
          <p:nvPr>
            <p:ph type="sldImg"/>
          </p:nvPr>
        </p:nvSpPr>
        <p:spPr>
          <a:xfrm>
            <a:off x="0" y="0"/>
            <a:ext cx="0" cy="0"/>
          </a:xfrm>
          <a:prstGeom prst="rect">
            <a:avLst/>
          </a:prstGeom>
          <a:ln w="0">
            <a:noFill/>
          </a:ln>
        </p:spPr>
      </p:sp>
      <p:sp>
        <p:nvSpPr>
          <p:cNvPr id="69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6.3: Routing Protocol Authentication</a:t>
            </a:r>
            <a:endParaRPr b="0" lang="en-AU" sz="2000" spc="-1" strike="noStrike">
              <a:latin typeface="Arial"/>
            </a:endParaRPr>
          </a:p>
          <a:p>
            <a:pPr marL="216000" indent="-216000">
              <a:lnSpc>
                <a:spcPct val="100000"/>
              </a:lnSpc>
              <a:buNone/>
            </a:pPr>
            <a:r>
              <a:rPr b="0" lang="en-US" sz="2000" spc="-1" strike="noStrike">
                <a:latin typeface="Arial"/>
              </a:rPr>
              <a:t>6.3.4: OSPF SHA Routing Protocol Authentication </a:t>
            </a:r>
            <a:endParaRPr b="0" lang="en-AU" sz="2000" spc="-1" strike="noStrike">
              <a:latin typeface="Arial"/>
            </a:endParaRPr>
          </a:p>
          <a:p>
            <a:pPr marL="216000" indent="-216000">
              <a:lnSpc>
                <a:spcPct val="100000"/>
              </a:lnSpc>
              <a:buNone/>
            </a:pPr>
            <a:r>
              <a:rPr b="0" lang="en-US" sz="2000" spc="-1" strike="noStrike">
                <a:latin typeface="Arial"/>
              </a:rPr>
              <a:t>6.3.5: Syntax Checker- OSPF SHA Routing Protocol Authentication </a:t>
            </a:r>
            <a:endParaRPr b="0" lang="en-AU" sz="2000" spc="-1" strike="noStrike">
              <a:latin typeface="Arial"/>
            </a:endParaRPr>
          </a:p>
          <a:p>
            <a:pPr marL="216000" indent="-216000">
              <a:lnSpc>
                <a:spcPct val="100000"/>
              </a:lnSpc>
              <a:buNone/>
            </a:pP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98" name="PlaceHolder 3"/>
          <p:cNvSpPr>
            <a:spLocks noGrp="1"/>
          </p:cNvSpPr>
          <p:nvPr>
            <p:ph type="sldNum" idx="107"/>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12834489-CF06-483B-8FFD-D375960A3A43}"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PlaceHolder 1"/>
          <p:cNvSpPr>
            <a:spLocks noGrp="1"/>
          </p:cNvSpPr>
          <p:nvPr>
            <p:ph type="sldImg"/>
          </p:nvPr>
        </p:nvSpPr>
        <p:spPr>
          <a:xfrm>
            <a:off x="0" y="0"/>
            <a:ext cx="0" cy="0"/>
          </a:xfrm>
          <a:prstGeom prst="rect">
            <a:avLst/>
          </a:prstGeom>
          <a:ln w="0">
            <a:noFill/>
          </a:ln>
        </p:spPr>
      </p:sp>
      <p:sp>
        <p:nvSpPr>
          <p:cNvPr id="70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6.4: Secure Management and Reporting</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01" name="PlaceHolder 3"/>
          <p:cNvSpPr>
            <a:spLocks noGrp="1"/>
          </p:cNvSpPr>
          <p:nvPr>
            <p:ph type="sldNum" idx="108"/>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4C80B6C1-A5FF-4A30-A1CE-5C6732AB5766}"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PlaceHolder 1"/>
          <p:cNvSpPr>
            <a:spLocks noGrp="1"/>
          </p:cNvSpPr>
          <p:nvPr>
            <p:ph type="sldImg"/>
          </p:nvPr>
        </p:nvSpPr>
        <p:spPr>
          <a:xfrm>
            <a:off x="0" y="0"/>
            <a:ext cx="0" cy="0"/>
          </a:xfrm>
          <a:prstGeom prst="rect">
            <a:avLst/>
          </a:prstGeom>
          <a:ln w="0">
            <a:noFill/>
          </a:ln>
        </p:spPr>
      </p:sp>
      <p:sp>
        <p:nvSpPr>
          <p:cNvPr id="70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6.5: Network Security Using Syslog</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04" name="PlaceHolder 3"/>
          <p:cNvSpPr>
            <a:spLocks noGrp="1"/>
          </p:cNvSpPr>
          <p:nvPr>
            <p:ph type="sldNum" idx="109"/>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A5B52E07-5052-448F-830A-071690D28D95}"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5" name="PlaceHolder 1"/>
          <p:cNvSpPr>
            <a:spLocks noGrp="1"/>
          </p:cNvSpPr>
          <p:nvPr>
            <p:ph type="sldImg"/>
          </p:nvPr>
        </p:nvSpPr>
        <p:spPr>
          <a:xfrm>
            <a:off x="0" y="0"/>
            <a:ext cx="0" cy="0"/>
          </a:xfrm>
          <a:prstGeom prst="rect">
            <a:avLst/>
          </a:prstGeom>
          <a:ln w="0">
            <a:noFill/>
          </a:ln>
        </p:spPr>
      </p:sp>
      <p:sp>
        <p:nvSpPr>
          <p:cNvPr id="70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6.5: Network Security Using Syslog</a:t>
            </a:r>
            <a:endParaRPr b="0" lang="en-AU" sz="2000" spc="-1" strike="noStrike">
              <a:latin typeface="Arial"/>
            </a:endParaRPr>
          </a:p>
          <a:p>
            <a:pPr marL="216000" indent="-216000">
              <a:lnSpc>
                <a:spcPct val="100000"/>
              </a:lnSpc>
              <a:buNone/>
            </a:pPr>
            <a:r>
              <a:rPr b="0" lang="en-US" sz="2000" spc="-1" strike="noStrike">
                <a:latin typeface="Arial"/>
              </a:rPr>
              <a:t>6.5.1: Introduction to Syslog</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07" name="PlaceHolder 3"/>
          <p:cNvSpPr>
            <a:spLocks noGrp="1"/>
          </p:cNvSpPr>
          <p:nvPr>
            <p:ph type="sldNum" idx="110"/>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86D607E7-C468-410F-8B0F-328AA7F546CA}"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8" name="PlaceHolder 1"/>
          <p:cNvSpPr>
            <a:spLocks noGrp="1"/>
          </p:cNvSpPr>
          <p:nvPr>
            <p:ph type="sldImg"/>
          </p:nvPr>
        </p:nvSpPr>
        <p:spPr>
          <a:xfrm>
            <a:off x="0" y="0"/>
            <a:ext cx="0" cy="0"/>
          </a:xfrm>
          <a:prstGeom prst="rect">
            <a:avLst/>
          </a:prstGeom>
          <a:ln w="0">
            <a:noFill/>
          </a:ln>
        </p:spPr>
      </p:sp>
      <p:sp>
        <p:nvSpPr>
          <p:cNvPr id="70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6.5: Network Security Using Syslog</a:t>
            </a:r>
            <a:endParaRPr b="0" lang="en-AU" sz="2000" spc="-1" strike="noStrike">
              <a:latin typeface="Arial"/>
            </a:endParaRPr>
          </a:p>
          <a:p>
            <a:pPr marL="216000" indent="-216000">
              <a:lnSpc>
                <a:spcPct val="100000"/>
              </a:lnSpc>
              <a:buNone/>
            </a:pPr>
            <a:r>
              <a:rPr b="0" lang="en-US" sz="2000" spc="-1" strike="noStrike">
                <a:latin typeface="Arial"/>
              </a:rPr>
              <a:t>6.5.2: Syslog Operation</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10" name="PlaceHolder 3"/>
          <p:cNvSpPr>
            <a:spLocks noGrp="1"/>
          </p:cNvSpPr>
          <p:nvPr>
            <p:ph type="sldNum" idx="111"/>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3CBE1499-543D-43B9-882E-DB2B38181B8D}"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PlaceHolder 1"/>
          <p:cNvSpPr>
            <a:spLocks noGrp="1"/>
          </p:cNvSpPr>
          <p:nvPr>
            <p:ph type="sldImg"/>
          </p:nvPr>
        </p:nvSpPr>
        <p:spPr>
          <a:xfrm>
            <a:off x="0" y="0"/>
            <a:ext cx="0" cy="0"/>
          </a:xfrm>
          <a:prstGeom prst="rect">
            <a:avLst/>
          </a:prstGeom>
          <a:ln w="0">
            <a:noFill/>
          </a:ln>
        </p:spPr>
      </p:sp>
      <p:sp>
        <p:nvSpPr>
          <p:cNvPr id="71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6.5: Network Security Using Syslog</a:t>
            </a:r>
            <a:endParaRPr b="0" lang="en-AU" sz="2000" spc="-1" strike="noStrike">
              <a:latin typeface="Arial"/>
            </a:endParaRPr>
          </a:p>
          <a:p>
            <a:pPr marL="216000" indent="-216000">
              <a:lnSpc>
                <a:spcPct val="100000"/>
              </a:lnSpc>
              <a:buNone/>
            </a:pPr>
            <a:r>
              <a:rPr b="0" lang="en-US" sz="2000" spc="-1" strike="noStrike">
                <a:latin typeface="Arial"/>
              </a:rPr>
              <a:t>6.5.3: Syslog Message Format</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13" name="PlaceHolder 3"/>
          <p:cNvSpPr>
            <a:spLocks noGrp="1"/>
          </p:cNvSpPr>
          <p:nvPr>
            <p:ph type="sldNum" idx="112"/>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DD61C95C-3B90-40B9-9CCD-E8ECE5DAEFB6}"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PlaceHolder 1"/>
          <p:cNvSpPr>
            <a:spLocks noGrp="1"/>
          </p:cNvSpPr>
          <p:nvPr>
            <p:ph type="sldImg"/>
          </p:nvPr>
        </p:nvSpPr>
        <p:spPr>
          <a:xfrm>
            <a:off x="0" y="0"/>
            <a:ext cx="0" cy="0"/>
          </a:xfrm>
          <a:prstGeom prst="rect">
            <a:avLst/>
          </a:prstGeom>
          <a:ln w="0">
            <a:noFill/>
          </a:ln>
        </p:spPr>
      </p:sp>
      <p:sp>
        <p:nvSpPr>
          <p:cNvPr id="61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6.1: Secure Cisco IOS Image and Configuration Files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14" name="PlaceHolder 3"/>
          <p:cNvSpPr>
            <a:spLocks noGrp="1"/>
          </p:cNvSpPr>
          <p:nvPr>
            <p:ph type="sldNum" idx="79"/>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7D25F9E1-72B8-4B6F-BBF8-75D5C69E145C}"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4" name="PlaceHolder 1"/>
          <p:cNvSpPr>
            <a:spLocks noGrp="1"/>
          </p:cNvSpPr>
          <p:nvPr>
            <p:ph type="sldImg"/>
          </p:nvPr>
        </p:nvSpPr>
        <p:spPr>
          <a:xfrm>
            <a:off x="0" y="0"/>
            <a:ext cx="0" cy="0"/>
          </a:xfrm>
          <a:prstGeom prst="rect">
            <a:avLst/>
          </a:prstGeom>
          <a:ln w="0">
            <a:noFill/>
          </a:ln>
        </p:spPr>
      </p:sp>
      <p:sp>
        <p:nvSpPr>
          <p:cNvPr id="71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6.5: Network Security Using Syslog</a:t>
            </a:r>
            <a:endParaRPr b="0" lang="en-AU" sz="2000" spc="-1" strike="noStrike">
              <a:latin typeface="Arial"/>
            </a:endParaRPr>
          </a:p>
          <a:p>
            <a:pPr marL="216000" indent="-216000">
              <a:lnSpc>
                <a:spcPct val="100000"/>
              </a:lnSpc>
              <a:buNone/>
            </a:pPr>
            <a:r>
              <a:rPr b="0" lang="en-US" sz="2000" spc="-1" strike="noStrike">
                <a:latin typeface="Arial"/>
              </a:rPr>
              <a:t>6.5.4: Syslog Facilities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16" name="PlaceHolder 3"/>
          <p:cNvSpPr>
            <a:spLocks noGrp="1"/>
          </p:cNvSpPr>
          <p:nvPr>
            <p:ph type="sldNum" idx="113"/>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6C26D0F9-753B-4B1D-A46B-64A1BE50197A}"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PlaceHolder 1"/>
          <p:cNvSpPr>
            <a:spLocks noGrp="1"/>
          </p:cNvSpPr>
          <p:nvPr>
            <p:ph type="sldImg"/>
          </p:nvPr>
        </p:nvSpPr>
        <p:spPr>
          <a:xfrm>
            <a:off x="0" y="0"/>
            <a:ext cx="0" cy="0"/>
          </a:xfrm>
          <a:prstGeom prst="rect">
            <a:avLst/>
          </a:prstGeom>
          <a:ln w="0">
            <a:noFill/>
          </a:ln>
        </p:spPr>
      </p:sp>
      <p:sp>
        <p:nvSpPr>
          <p:cNvPr id="71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6.5: Network Security Using Syslog</a:t>
            </a:r>
            <a:endParaRPr b="0" lang="en-AU" sz="2000" spc="-1" strike="noStrike">
              <a:latin typeface="Arial"/>
            </a:endParaRPr>
          </a:p>
          <a:p>
            <a:pPr marL="216000" indent="-216000">
              <a:lnSpc>
                <a:spcPct val="100000"/>
              </a:lnSpc>
              <a:buNone/>
              <a:tabLst>
                <a:tab algn="l" pos="0"/>
              </a:tabLst>
            </a:pPr>
            <a:r>
              <a:rPr b="0" lang="en-US" sz="2000" spc="-1" strike="noStrike">
                <a:latin typeface="Arial"/>
              </a:rPr>
              <a:t>6.5.5: Configure Syslog Timestamps</a:t>
            </a:r>
            <a:endParaRPr b="0" lang="en-AU" sz="2000" spc="-1" strike="noStrike">
              <a:latin typeface="Arial"/>
            </a:endParaRPr>
          </a:p>
          <a:p>
            <a:pPr marL="216000" indent="-216000">
              <a:lnSpc>
                <a:spcPct val="100000"/>
              </a:lnSpc>
              <a:buNone/>
              <a:tabLst>
                <a:tab algn="l" pos="0"/>
              </a:tabLst>
            </a:pPr>
            <a:r>
              <a:rPr b="0" lang="en-US" sz="2000" spc="-1" strike="noStrike">
                <a:latin typeface="Arial"/>
              </a:rPr>
              <a:t>6.5.6: Check Your Understanding - Syslog Operation</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19" name="PlaceHolder 3"/>
          <p:cNvSpPr>
            <a:spLocks noGrp="1"/>
          </p:cNvSpPr>
          <p:nvPr>
            <p:ph type="sldNum" idx="114"/>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7B928D85-B165-4DB3-9279-AD63CCC07599}"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PlaceHolder 1"/>
          <p:cNvSpPr>
            <a:spLocks noGrp="1"/>
          </p:cNvSpPr>
          <p:nvPr>
            <p:ph type="sldImg"/>
          </p:nvPr>
        </p:nvSpPr>
        <p:spPr>
          <a:xfrm>
            <a:off x="0" y="0"/>
            <a:ext cx="0" cy="0"/>
          </a:xfrm>
          <a:prstGeom prst="rect">
            <a:avLst/>
          </a:prstGeom>
          <a:ln w="0">
            <a:noFill/>
          </a:ln>
        </p:spPr>
      </p:sp>
      <p:sp>
        <p:nvSpPr>
          <p:cNvPr id="72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6.5: Network Security Using Syslog</a:t>
            </a:r>
            <a:endParaRPr b="0" lang="en-AU" sz="2000" spc="-1" strike="noStrike">
              <a:latin typeface="Arial"/>
            </a:endParaRPr>
          </a:p>
          <a:p>
            <a:pPr marL="216000" indent="-216000">
              <a:lnSpc>
                <a:spcPct val="100000"/>
              </a:lnSpc>
              <a:buNone/>
            </a:pPr>
            <a:r>
              <a:rPr b="0" lang="en-US" sz="2000" spc="-1" strike="noStrike">
                <a:latin typeface="Arial"/>
              </a:rPr>
              <a:t>6.5.7: Syslog Systems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22" name="PlaceHolder 3"/>
          <p:cNvSpPr>
            <a:spLocks noGrp="1"/>
          </p:cNvSpPr>
          <p:nvPr>
            <p:ph type="sldNum" idx="115"/>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42D504D5-FD36-44C7-BF44-4ECC2DF0B63A}"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3" name="PlaceHolder 1"/>
          <p:cNvSpPr>
            <a:spLocks noGrp="1"/>
          </p:cNvSpPr>
          <p:nvPr>
            <p:ph type="sldImg"/>
          </p:nvPr>
        </p:nvSpPr>
        <p:spPr>
          <a:xfrm>
            <a:off x="0" y="0"/>
            <a:ext cx="0" cy="0"/>
          </a:xfrm>
          <a:prstGeom prst="rect">
            <a:avLst/>
          </a:prstGeom>
          <a:ln w="0">
            <a:noFill/>
          </a:ln>
        </p:spPr>
      </p:sp>
      <p:sp>
        <p:nvSpPr>
          <p:cNvPr id="72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6.5: Network Security Using Syslog</a:t>
            </a:r>
            <a:endParaRPr b="0" lang="en-AU" sz="2000" spc="-1" strike="noStrike">
              <a:latin typeface="Arial"/>
            </a:endParaRPr>
          </a:p>
          <a:p>
            <a:pPr marL="216000" indent="-216000">
              <a:lnSpc>
                <a:spcPct val="100000"/>
              </a:lnSpc>
              <a:buNone/>
            </a:pPr>
            <a:r>
              <a:rPr b="0" lang="en-US" sz="2000" spc="-1" strike="noStrike">
                <a:latin typeface="Arial"/>
              </a:rPr>
              <a:t>6.5.8: Configuring System Logging</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25" name="PlaceHolder 3"/>
          <p:cNvSpPr>
            <a:spLocks noGrp="1"/>
          </p:cNvSpPr>
          <p:nvPr>
            <p:ph type="sldNum" idx="116"/>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69EE8E99-6E06-4390-BCEE-7D92C0A0AB8F}"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PlaceHolder 1"/>
          <p:cNvSpPr>
            <a:spLocks noGrp="1"/>
          </p:cNvSpPr>
          <p:nvPr>
            <p:ph type="sldImg"/>
          </p:nvPr>
        </p:nvSpPr>
        <p:spPr>
          <a:xfrm>
            <a:off x="0" y="0"/>
            <a:ext cx="0" cy="0"/>
          </a:xfrm>
          <a:prstGeom prst="rect">
            <a:avLst/>
          </a:prstGeom>
          <a:ln w="0">
            <a:noFill/>
          </a:ln>
        </p:spPr>
      </p:sp>
      <p:sp>
        <p:nvSpPr>
          <p:cNvPr id="72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6.5: Network Security Using Syslog</a:t>
            </a:r>
            <a:endParaRPr b="0" lang="en-AU" sz="2000" spc="-1" strike="noStrike">
              <a:latin typeface="Arial"/>
            </a:endParaRPr>
          </a:p>
          <a:p>
            <a:pPr marL="216000" indent="-216000">
              <a:lnSpc>
                <a:spcPct val="100000"/>
              </a:lnSpc>
              <a:buNone/>
            </a:pPr>
            <a:r>
              <a:rPr b="0" lang="en-US" sz="2000" spc="-1" strike="noStrike">
                <a:latin typeface="Arial"/>
              </a:rPr>
              <a:t>6.5.8: Configuring System Logging</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28" name="PlaceHolder 3"/>
          <p:cNvSpPr>
            <a:spLocks noGrp="1"/>
          </p:cNvSpPr>
          <p:nvPr>
            <p:ph type="sldNum" idx="117"/>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29475B4F-F36A-46CF-8EF3-25C060AAA9A3}"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PlaceHolder 1"/>
          <p:cNvSpPr>
            <a:spLocks noGrp="1"/>
          </p:cNvSpPr>
          <p:nvPr>
            <p:ph type="sldImg"/>
          </p:nvPr>
        </p:nvSpPr>
        <p:spPr>
          <a:xfrm>
            <a:off x="0" y="0"/>
            <a:ext cx="0" cy="0"/>
          </a:xfrm>
          <a:prstGeom prst="rect">
            <a:avLst/>
          </a:prstGeom>
          <a:ln w="0">
            <a:noFill/>
          </a:ln>
        </p:spPr>
      </p:sp>
      <p:sp>
        <p:nvSpPr>
          <p:cNvPr id="73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6.6: NTP Configuration</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31" name="PlaceHolder 3"/>
          <p:cNvSpPr>
            <a:spLocks noGrp="1"/>
          </p:cNvSpPr>
          <p:nvPr>
            <p:ph type="sldNum" idx="118"/>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E0DCA331-3FC1-4486-8497-22CA84251799}"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PlaceHolder 1"/>
          <p:cNvSpPr>
            <a:spLocks noGrp="1"/>
          </p:cNvSpPr>
          <p:nvPr>
            <p:ph type="sldImg"/>
          </p:nvPr>
        </p:nvSpPr>
        <p:spPr>
          <a:xfrm>
            <a:off x="0" y="0"/>
            <a:ext cx="0" cy="0"/>
          </a:xfrm>
          <a:prstGeom prst="rect">
            <a:avLst/>
          </a:prstGeom>
          <a:ln w="0">
            <a:noFill/>
          </a:ln>
        </p:spPr>
      </p:sp>
      <p:sp>
        <p:nvSpPr>
          <p:cNvPr id="73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6.6: NTP Configuration</a:t>
            </a:r>
            <a:endParaRPr b="0" lang="en-AU" sz="2000" spc="-1" strike="noStrike">
              <a:latin typeface="Arial"/>
            </a:endParaRPr>
          </a:p>
          <a:p>
            <a:pPr marL="216000" indent="-216000">
              <a:lnSpc>
                <a:spcPct val="100000"/>
              </a:lnSpc>
              <a:buNone/>
            </a:pPr>
            <a:r>
              <a:rPr b="0" lang="en-US" sz="2000" spc="-1" strike="noStrike">
                <a:latin typeface="Arial"/>
              </a:rPr>
              <a:t>6.6.1: Time and Calendar Services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34" name="PlaceHolder 3"/>
          <p:cNvSpPr>
            <a:spLocks noGrp="1"/>
          </p:cNvSpPr>
          <p:nvPr>
            <p:ph type="sldNum" idx="119"/>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4E2C2F0C-98CF-48DC-9923-B30EE28D8D11}"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5" name="PlaceHolder 1"/>
          <p:cNvSpPr>
            <a:spLocks noGrp="1"/>
          </p:cNvSpPr>
          <p:nvPr>
            <p:ph type="sldImg"/>
          </p:nvPr>
        </p:nvSpPr>
        <p:spPr>
          <a:xfrm>
            <a:off x="0" y="0"/>
            <a:ext cx="0" cy="0"/>
          </a:xfrm>
          <a:prstGeom prst="rect">
            <a:avLst/>
          </a:prstGeom>
          <a:ln w="0">
            <a:noFill/>
          </a:ln>
        </p:spPr>
      </p:sp>
      <p:sp>
        <p:nvSpPr>
          <p:cNvPr id="73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6.6: NTP Configuration</a:t>
            </a:r>
            <a:endParaRPr b="0" lang="en-AU" sz="2000" spc="-1" strike="noStrike">
              <a:latin typeface="Arial"/>
            </a:endParaRPr>
          </a:p>
          <a:p>
            <a:pPr marL="216000" indent="-216000">
              <a:lnSpc>
                <a:spcPct val="100000"/>
              </a:lnSpc>
              <a:buNone/>
            </a:pPr>
            <a:r>
              <a:rPr b="0" lang="en-US" sz="2000" spc="-1" strike="noStrike">
                <a:latin typeface="Arial"/>
              </a:rPr>
              <a:t>6.6.2: NTP Operation</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37" name="PlaceHolder 3"/>
          <p:cNvSpPr>
            <a:spLocks noGrp="1"/>
          </p:cNvSpPr>
          <p:nvPr>
            <p:ph type="sldNum" idx="120"/>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AE9E5FBF-1EE2-48EA-9E17-888236A35F1C}"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PlaceHolder 1"/>
          <p:cNvSpPr>
            <a:spLocks noGrp="1"/>
          </p:cNvSpPr>
          <p:nvPr>
            <p:ph type="sldImg"/>
          </p:nvPr>
        </p:nvSpPr>
        <p:spPr>
          <a:xfrm>
            <a:off x="0" y="0"/>
            <a:ext cx="0" cy="0"/>
          </a:xfrm>
          <a:prstGeom prst="rect">
            <a:avLst/>
          </a:prstGeom>
          <a:ln w="0">
            <a:noFill/>
          </a:ln>
        </p:spPr>
      </p:sp>
      <p:sp>
        <p:nvSpPr>
          <p:cNvPr id="73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6.6: NTP Configuration</a:t>
            </a:r>
            <a:endParaRPr b="0" lang="en-AU" sz="2000" spc="-1" strike="noStrike">
              <a:latin typeface="Arial"/>
            </a:endParaRPr>
          </a:p>
          <a:p>
            <a:pPr marL="216000" indent="-216000">
              <a:lnSpc>
                <a:spcPct val="100000"/>
              </a:lnSpc>
              <a:buNone/>
              <a:tabLst>
                <a:tab algn="l" pos="0"/>
              </a:tabLst>
            </a:pPr>
            <a:r>
              <a:rPr b="0" lang="en-US" sz="2000" spc="-1" strike="noStrike">
                <a:latin typeface="Arial"/>
              </a:rPr>
              <a:t>6.6.3: Configure and Verify NTP</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40" name="PlaceHolder 3"/>
          <p:cNvSpPr>
            <a:spLocks noGrp="1"/>
          </p:cNvSpPr>
          <p:nvPr>
            <p:ph type="sldNum" idx="121"/>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D407B737-B596-4116-9A55-407AC1511FE0}"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PlaceHolder 1"/>
          <p:cNvSpPr>
            <a:spLocks noGrp="1"/>
          </p:cNvSpPr>
          <p:nvPr>
            <p:ph type="sldImg"/>
          </p:nvPr>
        </p:nvSpPr>
        <p:spPr>
          <a:xfrm>
            <a:off x="0" y="0"/>
            <a:ext cx="0" cy="0"/>
          </a:xfrm>
          <a:prstGeom prst="rect">
            <a:avLst/>
          </a:prstGeom>
          <a:ln w="0">
            <a:noFill/>
          </a:ln>
        </p:spPr>
      </p:sp>
      <p:sp>
        <p:nvSpPr>
          <p:cNvPr id="74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6.6: NTP Configuration</a:t>
            </a:r>
            <a:endParaRPr b="0" lang="en-AU" sz="2000" spc="-1" strike="noStrike">
              <a:latin typeface="Arial"/>
            </a:endParaRPr>
          </a:p>
          <a:p>
            <a:pPr marL="216000" indent="-216000">
              <a:lnSpc>
                <a:spcPct val="100000"/>
              </a:lnSpc>
              <a:buNone/>
              <a:tabLst>
                <a:tab algn="l" pos="0"/>
              </a:tabLst>
            </a:pPr>
            <a:r>
              <a:rPr b="0" lang="en-US" sz="2000" spc="-1" strike="noStrike">
                <a:latin typeface="Arial"/>
              </a:rPr>
              <a:t>6.6.3: Configure and Verify NTP</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43" name="PlaceHolder 3"/>
          <p:cNvSpPr>
            <a:spLocks noGrp="1"/>
          </p:cNvSpPr>
          <p:nvPr>
            <p:ph type="sldNum" idx="122"/>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CFB10150-C538-48DB-8B28-6E519BCAC70E}"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PlaceHolder 1"/>
          <p:cNvSpPr>
            <a:spLocks noGrp="1"/>
          </p:cNvSpPr>
          <p:nvPr>
            <p:ph type="sldImg"/>
          </p:nvPr>
        </p:nvSpPr>
        <p:spPr>
          <a:xfrm>
            <a:off x="0" y="0"/>
            <a:ext cx="0" cy="0"/>
          </a:xfrm>
          <a:prstGeom prst="rect">
            <a:avLst/>
          </a:prstGeom>
          <a:ln w="0">
            <a:noFill/>
          </a:ln>
        </p:spPr>
      </p:sp>
      <p:sp>
        <p:nvSpPr>
          <p:cNvPr id="61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6.1: Secure Cisco IOS Image and Configuration Files</a:t>
            </a:r>
            <a:endParaRPr b="0" lang="en-AU" sz="2000" spc="-1" strike="noStrike">
              <a:latin typeface="Arial"/>
            </a:endParaRPr>
          </a:p>
          <a:p>
            <a:pPr marL="216000" indent="-216000">
              <a:lnSpc>
                <a:spcPct val="100000"/>
              </a:lnSpc>
              <a:buNone/>
            </a:pPr>
            <a:r>
              <a:rPr b="0" lang="en-US" sz="2000" spc="-1" strike="noStrike">
                <a:latin typeface="Arial"/>
              </a:rPr>
              <a:t>6.1.1: Cisco IOS Resilient Configuration Feature</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17" name="PlaceHolder 3"/>
          <p:cNvSpPr>
            <a:spLocks noGrp="1"/>
          </p:cNvSpPr>
          <p:nvPr>
            <p:ph type="sldNum" idx="80"/>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D0A89FDF-DFF7-462D-B307-AF9BFDE0EBF5}"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PlaceHolder 1"/>
          <p:cNvSpPr>
            <a:spLocks noGrp="1"/>
          </p:cNvSpPr>
          <p:nvPr>
            <p:ph type="sldImg"/>
          </p:nvPr>
        </p:nvSpPr>
        <p:spPr>
          <a:xfrm>
            <a:off x="0" y="0"/>
            <a:ext cx="0" cy="0"/>
          </a:xfrm>
          <a:prstGeom prst="rect">
            <a:avLst/>
          </a:prstGeom>
          <a:ln w="0">
            <a:noFill/>
          </a:ln>
        </p:spPr>
      </p:sp>
      <p:sp>
        <p:nvSpPr>
          <p:cNvPr id="74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6.6: NTP Configuration</a:t>
            </a:r>
            <a:endParaRPr b="0" lang="en-AU" sz="2000" spc="-1" strike="noStrike">
              <a:latin typeface="Arial"/>
            </a:endParaRPr>
          </a:p>
          <a:p>
            <a:pPr marL="216000" indent="-216000">
              <a:lnSpc>
                <a:spcPct val="100000"/>
              </a:lnSpc>
              <a:buNone/>
              <a:tabLst>
                <a:tab algn="l" pos="0"/>
              </a:tabLst>
            </a:pPr>
            <a:r>
              <a:rPr b="0" lang="en-US" sz="2000" spc="-1" strike="noStrike">
                <a:latin typeface="Arial"/>
              </a:rPr>
              <a:t>6.6.3: Configure and Verify NTP</a:t>
            </a:r>
            <a:endParaRPr b="0" lang="en-AU" sz="2000" spc="-1" strike="noStrike">
              <a:latin typeface="Arial"/>
            </a:endParaRPr>
          </a:p>
          <a:p>
            <a:pPr marL="216000" indent="-216000">
              <a:lnSpc>
                <a:spcPct val="100000"/>
              </a:lnSpc>
              <a:buNone/>
              <a:tabLst>
                <a:tab algn="l" pos="0"/>
              </a:tabLst>
            </a:pPr>
            <a:r>
              <a:rPr b="0" lang="en-US" sz="2000" spc="-1" strike="noStrike">
                <a:latin typeface="Arial"/>
              </a:rPr>
              <a:t>6.6.4: Packet Tracer - Configure and Verify NTP</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46" name="PlaceHolder 3"/>
          <p:cNvSpPr>
            <a:spLocks noGrp="1"/>
          </p:cNvSpPr>
          <p:nvPr>
            <p:ph type="sldNum" idx="123"/>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3ACBFE92-D3FE-4F6B-9CAA-98DACF1754BE}"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 name="PlaceHolder 1"/>
          <p:cNvSpPr>
            <a:spLocks noGrp="1"/>
          </p:cNvSpPr>
          <p:nvPr>
            <p:ph type="sldImg"/>
          </p:nvPr>
        </p:nvSpPr>
        <p:spPr>
          <a:xfrm>
            <a:off x="0" y="0"/>
            <a:ext cx="0" cy="0"/>
          </a:xfrm>
          <a:prstGeom prst="rect">
            <a:avLst/>
          </a:prstGeom>
          <a:ln w="0">
            <a:noFill/>
          </a:ln>
        </p:spPr>
      </p:sp>
      <p:sp>
        <p:nvSpPr>
          <p:cNvPr id="74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6.6: NTP Configuration</a:t>
            </a:r>
            <a:endParaRPr b="0" lang="en-AU" sz="2000" spc="-1" strike="noStrike">
              <a:latin typeface="Arial"/>
            </a:endParaRPr>
          </a:p>
          <a:p>
            <a:pPr marL="216000" indent="-216000">
              <a:lnSpc>
                <a:spcPct val="100000"/>
              </a:lnSpc>
              <a:buNone/>
            </a:pP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49" name="PlaceHolder 3"/>
          <p:cNvSpPr>
            <a:spLocks noGrp="1"/>
          </p:cNvSpPr>
          <p:nvPr>
            <p:ph type="sldNum" idx="124"/>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33F4140C-989E-4B1B-BA00-0CD81ECAE7AA}"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PlaceHolder 1"/>
          <p:cNvSpPr>
            <a:spLocks noGrp="1"/>
          </p:cNvSpPr>
          <p:nvPr>
            <p:ph type="sldImg"/>
          </p:nvPr>
        </p:nvSpPr>
        <p:spPr>
          <a:xfrm>
            <a:off x="0" y="0"/>
            <a:ext cx="0" cy="0"/>
          </a:xfrm>
          <a:prstGeom prst="rect">
            <a:avLst/>
          </a:prstGeom>
          <a:ln w="0">
            <a:noFill/>
          </a:ln>
        </p:spPr>
      </p:sp>
      <p:sp>
        <p:nvSpPr>
          <p:cNvPr id="75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6.7: SNMP Configuration</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52" name="PlaceHolder 3"/>
          <p:cNvSpPr>
            <a:spLocks noGrp="1"/>
          </p:cNvSpPr>
          <p:nvPr>
            <p:ph type="sldNum" idx="125"/>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00E2F987-E6E5-465B-9396-16DAB3184249}"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 name="PlaceHolder 1"/>
          <p:cNvSpPr>
            <a:spLocks noGrp="1"/>
          </p:cNvSpPr>
          <p:nvPr>
            <p:ph type="sldImg"/>
          </p:nvPr>
        </p:nvSpPr>
        <p:spPr>
          <a:xfrm>
            <a:off x="0" y="0"/>
            <a:ext cx="0" cy="0"/>
          </a:xfrm>
          <a:prstGeom prst="rect">
            <a:avLst/>
          </a:prstGeom>
          <a:ln w="0">
            <a:noFill/>
          </a:ln>
        </p:spPr>
      </p:sp>
      <p:sp>
        <p:nvSpPr>
          <p:cNvPr id="75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6.7: SNMP Configuration</a:t>
            </a:r>
            <a:endParaRPr b="0" lang="en-AU" sz="2000" spc="-1" strike="noStrike">
              <a:latin typeface="Arial"/>
            </a:endParaRPr>
          </a:p>
          <a:p>
            <a:pPr marL="216000" indent="-216000">
              <a:lnSpc>
                <a:spcPct val="100000"/>
              </a:lnSpc>
              <a:buNone/>
            </a:pPr>
            <a:r>
              <a:rPr b="0" lang="en-US" sz="2000" spc="-1" strike="noStrike">
                <a:latin typeface="Arial"/>
              </a:rPr>
              <a:t>6.7.1: Introduction to SNMP</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55" name="PlaceHolder 3"/>
          <p:cNvSpPr>
            <a:spLocks noGrp="1"/>
          </p:cNvSpPr>
          <p:nvPr>
            <p:ph type="sldNum" idx="126"/>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951F01AE-2CDA-454B-9E93-0871001D21FC}"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PlaceHolder 1"/>
          <p:cNvSpPr>
            <a:spLocks noGrp="1"/>
          </p:cNvSpPr>
          <p:nvPr>
            <p:ph type="sldImg"/>
          </p:nvPr>
        </p:nvSpPr>
        <p:spPr>
          <a:xfrm>
            <a:off x="0" y="0"/>
            <a:ext cx="0" cy="0"/>
          </a:xfrm>
          <a:prstGeom prst="rect">
            <a:avLst/>
          </a:prstGeom>
          <a:ln w="0">
            <a:noFill/>
          </a:ln>
        </p:spPr>
      </p:sp>
      <p:sp>
        <p:nvSpPr>
          <p:cNvPr id="75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6.7: SNMP Configuration</a:t>
            </a:r>
            <a:endParaRPr b="0" lang="en-AU" sz="2000" spc="-1" strike="noStrike">
              <a:latin typeface="Arial"/>
            </a:endParaRPr>
          </a:p>
          <a:p>
            <a:pPr marL="216000" indent="-216000">
              <a:lnSpc>
                <a:spcPct val="100000"/>
              </a:lnSpc>
              <a:buNone/>
            </a:pPr>
            <a:r>
              <a:rPr b="0" lang="en-US" sz="2000" spc="-1" strike="noStrike">
                <a:latin typeface="Arial"/>
              </a:rPr>
              <a:t>6.7.2: SNMP Operation</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58" name="PlaceHolder 3"/>
          <p:cNvSpPr>
            <a:spLocks noGrp="1"/>
          </p:cNvSpPr>
          <p:nvPr>
            <p:ph type="sldNum" idx="127"/>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C250B8FE-AB78-4A68-BE37-2AB938ADF2F2}"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 name="PlaceHolder 1"/>
          <p:cNvSpPr>
            <a:spLocks noGrp="1"/>
          </p:cNvSpPr>
          <p:nvPr>
            <p:ph type="sldImg"/>
          </p:nvPr>
        </p:nvSpPr>
        <p:spPr>
          <a:xfrm>
            <a:off x="0" y="0"/>
            <a:ext cx="0" cy="0"/>
          </a:xfrm>
          <a:prstGeom prst="rect">
            <a:avLst/>
          </a:prstGeom>
          <a:ln w="0">
            <a:noFill/>
          </a:ln>
        </p:spPr>
      </p:sp>
      <p:sp>
        <p:nvSpPr>
          <p:cNvPr id="76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6.7: SNMP Configuration</a:t>
            </a:r>
            <a:endParaRPr b="0" lang="en-AU" sz="2000" spc="-1" strike="noStrike">
              <a:latin typeface="Arial"/>
            </a:endParaRPr>
          </a:p>
          <a:p>
            <a:pPr marL="216000" indent="-216000">
              <a:lnSpc>
                <a:spcPct val="100000"/>
              </a:lnSpc>
              <a:buNone/>
            </a:pPr>
            <a:r>
              <a:rPr b="0" lang="en-US" sz="2000" spc="-1" strike="noStrike">
                <a:latin typeface="Arial"/>
              </a:rPr>
              <a:t>6.7.3: Management Information Base (MIB)</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61" name="PlaceHolder 3"/>
          <p:cNvSpPr>
            <a:spLocks noGrp="1"/>
          </p:cNvSpPr>
          <p:nvPr>
            <p:ph type="sldNum" idx="128"/>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51C4358D-97CB-4308-8186-D79718C847B8}"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PlaceHolder 1"/>
          <p:cNvSpPr>
            <a:spLocks noGrp="1"/>
          </p:cNvSpPr>
          <p:nvPr>
            <p:ph type="sldImg"/>
          </p:nvPr>
        </p:nvSpPr>
        <p:spPr>
          <a:xfrm>
            <a:off x="0" y="0"/>
            <a:ext cx="0" cy="0"/>
          </a:xfrm>
          <a:prstGeom prst="rect">
            <a:avLst/>
          </a:prstGeom>
          <a:ln w="0">
            <a:noFill/>
          </a:ln>
        </p:spPr>
      </p:sp>
      <p:sp>
        <p:nvSpPr>
          <p:cNvPr id="76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6.7: SNMP Configuration</a:t>
            </a:r>
            <a:endParaRPr b="0" lang="en-AU" sz="2000" spc="-1" strike="noStrike">
              <a:latin typeface="Arial"/>
            </a:endParaRPr>
          </a:p>
          <a:p>
            <a:pPr marL="216000" indent="-216000">
              <a:lnSpc>
                <a:spcPct val="100000"/>
              </a:lnSpc>
              <a:buNone/>
            </a:pPr>
            <a:r>
              <a:rPr b="0" lang="en-US" sz="2000" spc="-1" strike="noStrike">
                <a:latin typeface="Arial"/>
              </a:rPr>
              <a:t>6.7.4: SNMP Versions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64" name="PlaceHolder 3"/>
          <p:cNvSpPr>
            <a:spLocks noGrp="1"/>
          </p:cNvSpPr>
          <p:nvPr>
            <p:ph type="sldNum" idx="129"/>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640E725A-72A0-4D32-8DE0-C0B0B56AC2E9}"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PlaceHolder 1"/>
          <p:cNvSpPr>
            <a:spLocks noGrp="1"/>
          </p:cNvSpPr>
          <p:nvPr>
            <p:ph type="sldImg"/>
          </p:nvPr>
        </p:nvSpPr>
        <p:spPr>
          <a:xfrm>
            <a:off x="0" y="0"/>
            <a:ext cx="0" cy="0"/>
          </a:xfrm>
          <a:prstGeom prst="rect">
            <a:avLst/>
          </a:prstGeom>
          <a:ln w="0">
            <a:noFill/>
          </a:ln>
        </p:spPr>
      </p:sp>
      <p:sp>
        <p:nvSpPr>
          <p:cNvPr id="76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6.7: SNMP Configuration</a:t>
            </a:r>
            <a:endParaRPr b="0" lang="en-AU" sz="2000" spc="-1" strike="noStrike">
              <a:latin typeface="Arial"/>
            </a:endParaRPr>
          </a:p>
          <a:p>
            <a:pPr marL="216000" indent="-216000">
              <a:lnSpc>
                <a:spcPct val="100000"/>
              </a:lnSpc>
              <a:buNone/>
            </a:pPr>
            <a:r>
              <a:rPr b="0" lang="en-US" sz="2000" spc="-1" strike="noStrike">
                <a:latin typeface="Arial"/>
              </a:rPr>
              <a:t>6.7.5: SNMP Vulnerabilities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67" name="PlaceHolder 3"/>
          <p:cNvSpPr>
            <a:spLocks noGrp="1"/>
          </p:cNvSpPr>
          <p:nvPr>
            <p:ph type="sldNum" idx="130"/>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2535174C-91E0-46CB-8F59-1DCCBE2004E1}"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 name="PlaceHolder 1"/>
          <p:cNvSpPr>
            <a:spLocks noGrp="1"/>
          </p:cNvSpPr>
          <p:nvPr>
            <p:ph type="sldImg"/>
          </p:nvPr>
        </p:nvSpPr>
        <p:spPr>
          <a:xfrm>
            <a:off x="0" y="0"/>
            <a:ext cx="0" cy="0"/>
          </a:xfrm>
          <a:prstGeom prst="rect">
            <a:avLst/>
          </a:prstGeom>
          <a:ln w="0">
            <a:noFill/>
          </a:ln>
        </p:spPr>
      </p:sp>
      <p:sp>
        <p:nvSpPr>
          <p:cNvPr id="76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6.7: SNMP Configuration</a:t>
            </a:r>
            <a:endParaRPr b="0" lang="en-AU" sz="2000" spc="-1" strike="noStrike">
              <a:latin typeface="Arial"/>
            </a:endParaRPr>
          </a:p>
          <a:p>
            <a:pPr marL="216000" indent="-216000">
              <a:lnSpc>
                <a:spcPct val="100000"/>
              </a:lnSpc>
              <a:buNone/>
            </a:pPr>
            <a:r>
              <a:rPr b="0" lang="en-US" sz="2000" spc="-1" strike="noStrike">
                <a:latin typeface="Arial"/>
              </a:rPr>
              <a:t>6.7.6: SNMPv3</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70" name="PlaceHolder 3"/>
          <p:cNvSpPr>
            <a:spLocks noGrp="1"/>
          </p:cNvSpPr>
          <p:nvPr>
            <p:ph type="sldNum" idx="131"/>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EC5467BE-B0BC-43B5-B387-8662B78F799F}"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1" name="PlaceHolder 1"/>
          <p:cNvSpPr>
            <a:spLocks noGrp="1"/>
          </p:cNvSpPr>
          <p:nvPr>
            <p:ph type="sldImg"/>
          </p:nvPr>
        </p:nvSpPr>
        <p:spPr>
          <a:xfrm>
            <a:off x="0" y="0"/>
            <a:ext cx="0" cy="0"/>
          </a:xfrm>
          <a:prstGeom prst="rect">
            <a:avLst/>
          </a:prstGeom>
          <a:ln w="0">
            <a:noFill/>
          </a:ln>
        </p:spPr>
      </p:sp>
      <p:sp>
        <p:nvSpPr>
          <p:cNvPr id="77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6.7: SNMP Configuration</a:t>
            </a:r>
            <a:endParaRPr b="0" lang="en-AU" sz="2000" spc="-1" strike="noStrike">
              <a:latin typeface="Arial"/>
            </a:endParaRPr>
          </a:p>
          <a:p>
            <a:pPr marL="216000" indent="-216000">
              <a:lnSpc>
                <a:spcPct val="100000"/>
              </a:lnSpc>
              <a:buNone/>
            </a:pPr>
            <a:r>
              <a:rPr b="0" lang="en-US" sz="2000" spc="-1" strike="noStrike">
                <a:latin typeface="Arial"/>
              </a:rPr>
              <a:t>6.7.7: Configuring SNMPv3 Security</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73" name="PlaceHolder 3"/>
          <p:cNvSpPr>
            <a:spLocks noGrp="1"/>
          </p:cNvSpPr>
          <p:nvPr>
            <p:ph type="sldNum" idx="132"/>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AE03B223-34D6-414D-9335-BEF814097B19}"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type="sldImg"/>
          </p:nvPr>
        </p:nvSpPr>
        <p:spPr>
          <a:xfrm>
            <a:off x="0" y="0"/>
            <a:ext cx="0" cy="0"/>
          </a:xfrm>
          <a:prstGeom prst="rect">
            <a:avLst/>
          </a:prstGeom>
          <a:ln w="0">
            <a:noFill/>
          </a:ln>
        </p:spPr>
      </p:sp>
      <p:sp>
        <p:nvSpPr>
          <p:cNvPr id="61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6.1: Secure Cisco IOS Image and Configuration Files</a:t>
            </a:r>
            <a:endParaRPr b="0" lang="en-AU" sz="2000" spc="-1" strike="noStrike">
              <a:latin typeface="Arial"/>
            </a:endParaRPr>
          </a:p>
          <a:p>
            <a:pPr marL="216000" indent="-216000">
              <a:lnSpc>
                <a:spcPct val="100000"/>
              </a:lnSpc>
              <a:buNone/>
            </a:pPr>
            <a:r>
              <a:rPr b="0" lang="en-US" sz="2000" spc="-1" strike="noStrike">
                <a:latin typeface="Arial"/>
              </a:rPr>
              <a:t>6.1.2: Enabling the IOS Image Resilience Feature</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20" name="PlaceHolder 3"/>
          <p:cNvSpPr>
            <a:spLocks noGrp="1"/>
          </p:cNvSpPr>
          <p:nvPr>
            <p:ph type="sldNum" idx="81"/>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88B5176E-54FF-4D0A-8BC5-3D9FD417B52A}"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PlaceHolder 1"/>
          <p:cNvSpPr>
            <a:spLocks noGrp="1"/>
          </p:cNvSpPr>
          <p:nvPr>
            <p:ph type="sldImg"/>
          </p:nvPr>
        </p:nvSpPr>
        <p:spPr>
          <a:xfrm>
            <a:off x="0" y="0"/>
            <a:ext cx="0" cy="0"/>
          </a:xfrm>
          <a:prstGeom prst="rect">
            <a:avLst/>
          </a:prstGeom>
          <a:ln w="0">
            <a:noFill/>
          </a:ln>
        </p:spPr>
      </p:sp>
      <p:sp>
        <p:nvSpPr>
          <p:cNvPr id="77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6.7: SNMP Configuration</a:t>
            </a:r>
            <a:endParaRPr b="0" lang="en-AU" sz="2000" spc="-1" strike="noStrike">
              <a:latin typeface="Arial"/>
            </a:endParaRPr>
          </a:p>
          <a:p>
            <a:pPr marL="216000" indent="-216000">
              <a:lnSpc>
                <a:spcPct val="100000"/>
              </a:lnSpc>
              <a:buNone/>
            </a:pPr>
            <a:r>
              <a:rPr b="0" lang="en-US" sz="2000" spc="-1" strike="noStrike">
                <a:latin typeface="Arial"/>
              </a:rPr>
              <a:t>6.7.7: Configuring SNMPv3 Security</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76" name="PlaceHolder 3"/>
          <p:cNvSpPr>
            <a:spLocks noGrp="1"/>
          </p:cNvSpPr>
          <p:nvPr>
            <p:ph type="sldNum" idx="133"/>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8CAEE4DB-885B-4BDE-9175-6FA9E3399A30}"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7" name="PlaceHolder 1"/>
          <p:cNvSpPr>
            <a:spLocks noGrp="1"/>
          </p:cNvSpPr>
          <p:nvPr>
            <p:ph type="sldImg"/>
          </p:nvPr>
        </p:nvSpPr>
        <p:spPr>
          <a:xfrm>
            <a:off x="0" y="0"/>
            <a:ext cx="0" cy="0"/>
          </a:xfrm>
          <a:prstGeom prst="rect">
            <a:avLst/>
          </a:prstGeom>
          <a:ln w="0">
            <a:noFill/>
          </a:ln>
        </p:spPr>
      </p:sp>
      <p:sp>
        <p:nvSpPr>
          <p:cNvPr id="77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6.7: SNMP Configuration</a:t>
            </a:r>
            <a:endParaRPr b="0" lang="en-AU" sz="2000" spc="-1" strike="noStrike">
              <a:latin typeface="Arial"/>
            </a:endParaRPr>
          </a:p>
          <a:p>
            <a:pPr marL="216000" indent="-216000">
              <a:lnSpc>
                <a:spcPct val="100000"/>
              </a:lnSpc>
              <a:buNone/>
              <a:tabLst>
                <a:tab algn="l" pos="0"/>
              </a:tabLst>
            </a:pPr>
            <a:r>
              <a:rPr b="0" lang="en-US" sz="2000" spc="-1" strike="noStrike">
                <a:latin typeface="Arial"/>
              </a:rPr>
              <a:t>6.7.8: SNMPv3 Security Configuration Example</a:t>
            </a:r>
            <a:endParaRPr b="0" lang="en-AU" sz="2000" spc="-1" strike="noStrike">
              <a:latin typeface="Arial"/>
            </a:endParaRPr>
          </a:p>
          <a:p>
            <a:pPr marL="216000" indent="-216000">
              <a:lnSpc>
                <a:spcPct val="100000"/>
              </a:lnSpc>
              <a:buNone/>
              <a:tabLst>
                <a:tab algn="l" pos="0"/>
              </a:tabLst>
            </a:pPr>
            <a:r>
              <a:rPr b="0" lang="en-US" sz="2000" spc="-1" strike="noStrike">
                <a:latin typeface="Arial"/>
              </a:rPr>
              <a:t>6.7.9: Syntax Checker – SNMP3 Security Configuration Example</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79" name="PlaceHolder 3"/>
          <p:cNvSpPr>
            <a:spLocks noGrp="1"/>
          </p:cNvSpPr>
          <p:nvPr>
            <p:ph type="sldNum" idx="134"/>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FAA2580F-50A7-4473-B3B4-7BC679F06D3F}"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0" name="PlaceHolder 1"/>
          <p:cNvSpPr>
            <a:spLocks noGrp="1"/>
          </p:cNvSpPr>
          <p:nvPr>
            <p:ph type="sldImg"/>
          </p:nvPr>
        </p:nvSpPr>
        <p:spPr>
          <a:xfrm>
            <a:off x="0" y="0"/>
            <a:ext cx="0" cy="0"/>
          </a:xfrm>
          <a:prstGeom prst="rect">
            <a:avLst/>
          </a:prstGeom>
          <a:ln w="0">
            <a:noFill/>
          </a:ln>
        </p:spPr>
      </p:sp>
      <p:sp>
        <p:nvSpPr>
          <p:cNvPr id="78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6.7: SNMP Configuration</a:t>
            </a:r>
            <a:endParaRPr b="0" lang="en-AU" sz="2000" spc="-1" strike="noStrike">
              <a:latin typeface="Arial"/>
            </a:endParaRPr>
          </a:p>
          <a:p>
            <a:pPr marL="216000" indent="-216000">
              <a:lnSpc>
                <a:spcPct val="100000"/>
              </a:lnSpc>
              <a:buNone/>
            </a:pPr>
            <a:r>
              <a:rPr b="0" lang="en-US" sz="2000" spc="-1" strike="noStrike">
                <a:latin typeface="Arial"/>
              </a:rPr>
              <a:t>6.7.10: SNMP3 Verification</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82" name="PlaceHolder 3"/>
          <p:cNvSpPr>
            <a:spLocks noGrp="1"/>
          </p:cNvSpPr>
          <p:nvPr>
            <p:ph type="sldNum" idx="135"/>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B9F76319-A8AB-494A-AC62-FB0151A6B467}"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3" name="PlaceHolder 1"/>
          <p:cNvSpPr>
            <a:spLocks noGrp="1"/>
          </p:cNvSpPr>
          <p:nvPr>
            <p:ph type="sldImg"/>
          </p:nvPr>
        </p:nvSpPr>
        <p:spPr>
          <a:xfrm>
            <a:off x="0" y="0"/>
            <a:ext cx="0" cy="0"/>
          </a:xfrm>
          <a:prstGeom prst="rect">
            <a:avLst/>
          </a:prstGeom>
          <a:ln w="0">
            <a:noFill/>
          </a:ln>
        </p:spPr>
      </p:sp>
      <p:sp>
        <p:nvSpPr>
          <p:cNvPr id="78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6.7: SNMP Configuration</a:t>
            </a:r>
            <a:endParaRPr b="0" lang="en-AU" sz="2000" spc="-1" strike="noStrike">
              <a:latin typeface="Arial"/>
            </a:endParaRPr>
          </a:p>
          <a:p>
            <a:pPr marL="216000" indent="-216000">
              <a:lnSpc>
                <a:spcPct val="100000"/>
              </a:lnSpc>
              <a:buNone/>
            </a:pPr>
            <a:r>
              <a:rPr b="0" lang="en-US" sz="2000" spc="-1" strike="noStrike">
                <a:latin typeface="Arial"/>
              </a:rPr>
              <a:t>6.7.10: SNMPv3 Verification</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85" name="PlaceHolder 3"/>
          <p:cNvSpPr>
            <a:spLocks noGrp="1"/>
          </p:cNvSpPr>
          <p:nvPr>
            <p:ph type="sldNum" idx="136"/>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EF3CA302-50AA-40BC-82D3-6492ED37324E}"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PlaceHolder 1"/>
          <p:cNvSpPr>
            <a:spLocks noGrp="1"/>
          </p:cNvSpPr>
          <p:nvPr>
            <p:ph type="sldImg"/>
          </p:nvPr>
        </p:nvSpPr>
        <p:spPr>
          <a:xfrm>
            <a:off x="0" y="0"/>
            <a:ext cx="0" cy="0"/>
          </a:xfrm>
          <a:prstGeom prst="rect">
            <a:avLst/>
          </a:prstGeom>
          <a:ln w="0">
            <a:noFill/>
          </a:ln>
        </p:spPr>
      </p:sp>
      <p:sp>
        <p:nvSpPr>
          <p:cNvPr id="78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6.7: SNMP Configuration</a:t>
            </a:r>
            <a:endParaRPr b="0" lang="en-AU" sz="2000" spc="-1" strike="noStrike">
              <a:latin typeface="Arial"/>
            </a:endParaRPr>
          </a:p>
          <a:p>
            <a:pPr marL="216000" indent="-216000">
              <a:lnSpc>
                <a:spcPct val="100000"/>
              </a:lnSpc>
              <a:buNone/>
            </a:pPr>
            <a:r>
              <a:rPr b="0" lang="en-US" sz="2000" spc="-1" strike="noStrike">
                <a:latin typeface="Arial"/>
              </a:rPr>
              <a:t>6.7.10: SNMPv3 Verification</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88" name="PlaceHolder 3"/>
          <p:cNvSpPr>
            <a:spLocks noGrp="1"/>
          </p:cNvSpPr>
          <p:nvPr>
            <p:ph type="sldNum" idx="137"/>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2F8E84F9-A395-4AE5-BC94-A15691B2B146}"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PlaceHolder 1"/>
          <p:cNvSpPr>
            <a:spLocks noGrp="1"/>
          </p:cNvSpPr>
          <p:nvPr>
            <p:ph type="sldImg"/>
          </p:nvPr>
        </p:nvSpPr>
        <p:spPr>
          <a:xfrm>
            <a:off x="0" y="0"/>
            <a:ext cx="0" cy="0"/>
          </a:xfrm>
          <a:prstGeom prst="rect">
            <a:avLst/>
          </a:prstGeom>
          <a:ln w="0">
            <a:noFill/>
          </a:ln>
        </p:spPr>
      </p:sp>
      <p:sp>
        <p:nvSpPr>
          <p:cNvPr id="79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6.7: SNMP Configuration</a:t>
            </a:r>
            <a:endParaRPr b="0" lang="en-AU" sz="2000" spc="-1" strike="noStrike">
              <a:latin typeface="Arial"/>
            </a:endParaRPr>
          </a:p>
          <a:p>
            <a:pPr marL="216000" indent="-216000">
              <a:lnSpc>
                <a:spcPct val="100000"/>
              </a:lnSpc>
              <a:buNone/>
            </a:pPr>
            <a:r>
              <a:rPr b="0" lang="en-US" sz="2000" spc="-1" strike="noStrike">
                <a:latin typeface="Arial"/>
              </a:rPr>
              <a:t>6.7.10: Verifying the SNMPv3 Configuration</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91" name="PlaceHolder 3"/>
          <p:cNvSpPr>
            <a:spLocks noGrp="1"/>
          </p:cNvSpPr>
          <p:nvPr>
            <p:ph type="sldNum" idx="138"/>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784E1FA8-D624-4F16-BC6E-FE8911BA6043}"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PlaceHolder 1"/>
          <p:cNvSpPr>
            <a:spLocks noGrp="1"/>
          </p:cNvSpPr>
          <p:nvPr>
            <p:ph type="sldImg"/>
          </p:nvPr>
        </p:nvSpPr>
        <p:spPr>
          <a:xfrm>
            <a:off x="0" y="0"/>
            <a:ext cx="0" cy="0"/>
          </a:xfrm>
          <a:prstGeom prst="rect">
            <a:avLst/>
          </a:prstGeom>
          <a:ln w="0">
            <a:noFill/>
          </a:ln>
        </p:spPr>
      </p:sp>
      <p:sp>
        <p:nvSpPr>
          <p:cNvPr id="79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6.7: SNMP Configuration</a:t>
            </a:r>
            <a:endParaRPr b="0" lang="en-AU" sz="2000" spc="-1" strike="noStrike">
              <a:latin typeface="Arial"/>
            </a:endParaRPr>
          </a:p>
          <a:p>
            <a:pPr marL="216000" indent="-216000">
              <a:lnSpc>
                <a:spcPct val="100000"/>
              </a:lnSpc>
              <a:buNone/>
            </a:pPr>
            <a:r>
              <a:rPr b="0" lang="en-US" sz="2000" spc="-1" strike="noStrike">
                <a:latin typeface="Arial"/>
              </a:rPr>
              <a:t>6.7.10: SNMPv3 Verification</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94" name="PlaceHolder 3"/>
          <p:cNvSpPr>
            <a:spLocks noGrp="1"/>
          </p:cNvSpPr>
          <p:nvPr>
            <p:ph type="sldNum" idx="139"/>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073EF50B-F455-47E5-BB37-068794D4E674}"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PlaceHolder 1"/>
          <p:cNvSpPr>
            <a:spLocks noGrp="1"/>
          </p:cNvSpPr>
          <p:nvPr>
            <p:ph type="sldImg"/>
          </p:nvPr>
        </p:nvSpPr>
        <p:spPr>
          <a:xfrm>
            <a:off x="0" y="0"/>
            <a:ext cx="0" cy="0"/>
          </a:xfrm>
          <a:prstGeom prst="rect">
            <a:avLst/>
          </a:prstGeom>
          <a:ln w="0">
            <a:noFill/>
          </a:ln>
        </p:spPr>
      </p:sp>
      <p:sp>
        <p:nvSpPr>
          <p:cNvPr id="79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6.7: SNMP Configuration</a:t>
            </a:r>
            <a:endParaRPr b="0" lang="en-AU" sz="2000" spc="-1" strike="noStrike">
              <a:latin typeface="Arial"/>
            </a:endParaRPr>
          </a:p>
          <a:p>
            <a:pPr marL="216000" indent="-216000">
              <a:lnSpc>
                <a:spcPct val="100000"/>
              </a:lnSpc>
              <a:buNone/>
            </a:pPr>
            <a:r>
              <a:rPr b="0" lang="en-US" sz="2000" spc="-1" strike="noStrike">
                <a:latin typeface="Arial"/>
              </a:rPr>
              <a:t>6.7.11: Lab - Securing the Router for Administrative Access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797" name="PlaceHolder 3"/>
          <p:cNvSpPr>
            <a:spLocks noGrp="1"/>
          </p:cNvSpPr>
          <p:nvPr>
            <p:ph type="sldNum" idx="140"/>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8BB9EEC4-5F2B-4209-82A3-6F31F4A058AD}"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8" name="PlaceHolder 1"/>
          <p:cNvSpPr>
            <a:spLocks noGrp="1"/>
          </p:cNvSpPr>
          <p:nvPr>
            <p:ph type="sldImg"/>
          </p:nvPr>
        </p:nvSpPr>
        <p:spPr>
          <a:xfrm>
            <a:off x="0" y="0"/>
            <a:ext cx="0" cy="0"/>
          </a:xfrm>
          <a:prstGeom prst="rect">
            <a:avLst/>
          </a:prstGeom>
          <a:ln w="0">
            <a:noFill/>
          </a:ln>
        </p:spPr>
      </p:sp>
      <p:sp>
        <p:nvSpPr>
          <p:cNvPr id="79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6.7: SNMP Configuration</a:t>
            </a:r>
            <a:endParaRPr b="0" lang="en-AU" sz="2000" spc="-1" strike="noStrike">
              <a:latin typeface="Arial"/>
            </a:endParaRPr>
          </a:p>
          <a:p>
            <a:pPr marL="216000" indent="-216000">
              <a:lnSpc>
                <a:spcPct val="100000"/>
              </a:lnSpc>
              <a:buNone/>
            </a:pPr>
            <a:r>
              <a:rPr b="0" lang="en-US" sz="2000" spc="-1" strike="noStrike">
                <a:latin typeface="Arial"/>
              </a:rPr>
              <a:t>6.7.12: Packet Tracer - Configure Cisco Routers for Syslogn NTP, and SSH Operations</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800" name="PlaceHolder 3"/>
          <p:cNvSpPr>
            <a:spLocks noGrp="1"/>
          </p:cNvSpPr>
          <p:nvPr>
            <p:ph type="sldNum" idx="141"/>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17AAA0DB-ECE4-4222-9ABB-18A9C83EDB08}"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PlaceHolder 1"/>
          <p:cNvSpPr>
            <a:spLocks noGrp="1"/>
          </p:cNvSpPr>
          <p:nvPr>
            <p:ph type="sldImg"/>
          </p:nvPr>
        </p:nvSpPr>
        <p:spPr>
          <a:xfrm>
            <a:off x="0" y="0"/>
            <a:ext cx="0" cy="0"/>
          </a:xfrm>
          <a:prstGeom prst="rect">
            <a:avLst/>
          </a:prstGeom>
          <a:ln w="0">
            <a:noFill/>
          </a:ln>
        </p:spPr>
      </p:sp>
      <p:sp>
        <p:nvSpPr>
          <p:cNvPr id="80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6.8: Device Monitoring and Management Summary</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803" name="PlaceHolder 3"/>
          <p:cNvSpPr>
            <a:spLocks noGrp="1"/>
          </p:cNvSpPr>
          <p:nvPr>
            <p:ph type="sldNum" idx="142"/>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6506E3CF-A73F-45AE-A771-DE9905E9EA05}"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PlaceHolder 1"/>
          <p:cNvSpPr>
            <a:spLocks noGrp="1"/>
          </p:cNvSpPr>
          <p:nvPr>
            <p:ph type="sldImg"/>
          </p:nvPr>
        </p:nvSpPr>
        <p:spPr>
          <a:xfrm>
            <a:off x="0" y="0"/>
            <a:ext cx="0" cy="0"/>
          </a:xfrm>
          <a:prstGeom prst="rect">
            <a:avLst/>
          </a:prstGeom>
          <a:ln w="0">
            <a:noFill/>
          </a:ln>
        </p:spPr>
      </p:sp>
      <p:sp>
        <p:nvSpPr>
          <p:cNvPr id="62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6.1: Secure Cisco IOS Image and Configuration Files</a:t>
            </a:r>
            <a:endParaRPr b="0" lang="en-AU" sz="2000" spc="-1" strike="noStrike">
              <a:latin typeface="Arial"/>
            </a:endParaRPr>
          </a:p>
          <a:p>
            <a:pPr marL="216000" indent="-216000">
              <a:lnSpc>
                <a:spcPct val="100000"/>
              </a:lnSpc>
              <a:buNone/>
            </a:pPr>
            <a:r>
              <a:rPr b="0" lang="en-US" sz="2000" spc="-1" strike="noStrike">
                <a:latin typeface="Arial"/>
              </a:rPr>
              <a:t>6.1.2: Enabling the IOS Image Resilience Feature</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23" name="PlaceHolder 3"/>
          <p:cNvSpPr>
            <a:spLocks noGrp="1"/>
          </p:cNvSpPr>
          <p:nvPr>
            <p:ph type="sldNum" idx="82"/>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0581C9E3-D5F5-4934-85DB-55B9E2583D23}"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4" name="PlaceHolder 1"/>
          <p:cNvSpPr>
            <a:spLocks noGrp="1"/>
          </p:cNvSpPr>
          <p:nvPr>
            <p:ph type="sldImg"/>
          </p:nvPr>
        </p:nvSpPr>
        <p:spPr>
          <a:xfrm>
            <a:off x="0" y="0"/>
            <a:ext cx="0" cy="0"/>
          </a:xfrm>
          <a:prstGeom prst="rect">
            <a:avLst/>
          </a:prstGeom>
          <a:ln w="0">
            <a:noFill/>
          </a:ln>
        </p:spPr>
      </p:sp>
      <p:sp>
        <p:nvSpPr>
          <p:cNvPr id="80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6.8: Device Monitoring and Management Summary</a:t>
            </a:r>
            <a:endParaRPr b="0" lang="en-AU" sz="2000" spc="-1" strike="noStrike">
              <a:latin typeface="Arial"/>
            </a:endParaRPr>
          </a:p>
          <a:p>
            <a:pPr marL="216000" indent="-216000">
              <a:lnSpc>
                <a:spcPct val="100000"/>
              </a:lnSpc>
              <a:buNone/>
            </a:pPr>
            <a:r>
              <a:rPr b="0" lang="en-US" sz="2000" spc="-1" strike="noStrike">
                <a:latin typeface="Arial"/>
              </a:rPr>
              <a:t>6.8.1: What Did I Learn in this Module?</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806" name="PlaceHolder 3"/>
          <p:cNvSpPr>
            <a:spLocks noGrp="1"/>
          </p:cNvSpPr>
          <p:nvPr>
            <p:ph type="sldNum" idx="143"/>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262F1725-8948-4E46-AFFF-258E4E0E59A3}"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7" name="PlaceHolder 1"/>
          <p:cNvSpPr>
            <a:spLocks noGrp="1"/>
          </p:cNvSpPr>
          <p:nvPr>
            <p:ph type="sldImg"/>
          </p:nvPr>
        </p:nvSpPr>
        <p:spPr>
          <a:xfrm>
            <a:off x="0" y="0"/>
            <a:ext cx="0" cy="0"/>
          </a:xfrm>
          <a:prstGeom prst="rect">
            <a:avLst/>
          </a:prstGeom>
          <a:ln w="0">
            <a:noFill/>
          </a:ln>
        </p:spPr>
      </p:sp>
      <p:sp>
        <p:nvSpPr>
          <p:cNvPr id="80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6.8: Device Monitoring and Management Summary</a:t>
            </a:r>
            <a:endParaRPr b="0" lang="en-AU" sz="2000" spc="-1" strike="noStrike">
              <a:latin typeface="Arial"/>
            </a:endParaRPr>
          </a:p>
          <a:p>
            <a:pPr marL="216000" indent="-216000">
              <a:lnSpc>
                <a:spcPct val="100000"/>
              </a:lnSpc>
              <a:buNone/>
            </a:pPr>
            <a:r>
              <a:rPr b="0" lang="en-US" sz="2000" spc="-1" strike="noStrike">
                <a:latin typeface="Arial"/>
              </a:rPr>
              <a:t>6.8.1: What Did I Learn in this Module?</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809" name="PlaceHolder 3"/>
          <p:cNvSpPr>
            <a:spLocks noGrp="1"/>
          </p:cNvSpPr>
          <p:nvPr>
            <p:ph type="sldNum" idx="144"/>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FC712EAE-FD97-4125-BBD4-BF159344F3DA}"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PlaceHolder 1"/>
          <p:cNvSpPr>
            <a:spLocks noGrp="1"/>
          </p:cNvSpPr>
          <p:nvPr>
            <p:ph type="sldImg"/>
          </p:nvPr>
        </p:nvSpPr>
        <p:spPr>
          <a:xfrm>
            <a:off x="0" y="0"/>
            <a:ext cx="0" cy="0"/>
          </a:xfrm>
          <a:prstGeom prst="rect">
            <a:avLst/>
          </a:prstGeom>
          <a:ln w="0">
            <a:noFill/>
          </a:ln>
        </p:spPr>
      </p:sp>
      <p:sp>
        <p:nvSpPr>
          <p:cNvPr id="81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6.8: Device Monitoring and Management Summary</a:t>
            </a:r>
            <a:endParaRPr b="0" lang="en-AU" sz="2000" spc="-1" strike="noStrike">
              <a:latin typeface="Arial"/>
            </a:endParaRPr>
          </a:p>
          <a:p>
            <a:pPr marL="216000" indent="-216000">
              <a:lnSpc>
                <a:spcPct val="100000"/>
              </a:lnSpc>
              <a:buNone/>
            </a:pPr>
            <a:r>
              <a:rPr b="0" lang="en-US" sz="2000" spc="-1" strike="noStrike">
                <a:latin typeface="Arial"/>
              </a:rPr>
              <a:t>6.8.1: What Did I Learn in this Module?</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812" name="PlaceHolder 3"/>
          <p:cNvSpPr>
            <a:spLocks noGrp="1"/>
          </p:cNvSpPr>
          <p:nvPr>
            <p:ph type="sldNum" idx="145"/>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02477E21-9987-4F8F-B0E3-D322B16401D4}"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PlaceHolder 1"/>
          <p:cNvSpPr>
            <a:spLocks noGrp="1"/>
          </p:cNvSpPr>
          <p:nvPr>
            <p:ph type="sldImg"/>
          </p:nvPr>
        </p:nvSpPr>
        <p:spPr>
          <a:xfrm>
            <a:off x="0" y="0"/>
            <a:ext cx="0" cy="0"/>
          </a:xfrm>
          <a:prstGeom prst="rect">
            <a:avLst/>
          </a:prstGeom>
          <a:ln w="0">
            <a:noFill/>
          </a:ln>
        </p:spPr>
      </p:sp>
      <p:sp>
        <p:nvSpPr>
          <p:cNvPr id="81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80000"/>
              </a:lnSpc>
              <a:buNone/>
              <a:tabLst>
                <a:tab algn="l" pos="0"/>
              </a:tabLst>
            </a:pPr>
            <a:r>
              <a:rPr b="0" lang="en-US" sz="2000" spc="-1" strike="noStrike">
                <a:latin typeface="Arial"/>
              </a:rPr>
              <a:t>6.8: Device Monitoring and Management Summary</a:t>
            </a:r>
            <a:endParaRPr b="0" lang="en-AU" sz="2000" spc="-1" strike="noStrike">
              <a:latin typeface="Arial"/>
            </a:endParaRPr>
          </a:p>
          <a:p>
            <a:pPr marL="216000" indent="-216000">
              <a:lnSpc>
                <a:spcPct val="80000"/>
              </a:lnSpc>
              <a:buNone/>
              <a:tabLst>
                <a:tab algn="l" pos="0"/>
              </a:tabLst>
            </a:pPr>
            <a:r>
              <a:rPr b="0" lang="en-US" sz="2000" spc="-1" strike="noStrike">
                <a:latin typeface="Arial"/>
              </a:rPr>
              <a:t>New Terms and Commands</a:t>
            </a:r>
            <a:endParaRPr b="0" lang="en-AU" sz="2000" spc="-1" strike="noStrike">
              <a:latin typeface="Arial"/>
            </a:endParaRPr>
          </a:p>
          <a:p>
            <a:pPr marL="216000" indent="-216000">
              <a:lnSpc>
                <a:spcPct val="80000"/>
              </a:lnSpc>
              <a:buNone/>
              <a:tabLst>
                <a:tab algn="l" pos="0"/>
              </a:tabLst>
            </a:pP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815" name="PlaceHolder 3"/>
          <p:cNvSpPr>
            <a:spLocks noGrp="1"/>
          </p:cNvSpPr>
          <p:nvPr>
            <p:ph type="sldNum" idx="146"/>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594B332D-F3B7-4FB4-823E-60DFC900FE97}"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6" name="PlaceHolder 1"/>
          <p:cNvSpPr>
            <a:spLocks noGrp="1"/>
          </p:cNvSpPr>
          <p:nvPr>
            <p:ph type="sldImg"/>
          </p:nvPr>
        </p:nvSpPr>
        <p:spPr>
          <a:xfrm>
            <a:off x="0" y="0"/>
            <a:ext cx="0" cy="0"/>
          </a:xfrm>
          <a:prstGeom prst="rect">
            <a:avLst/>
          </a:prstGeom>
          <a:ln w="0">
            <a:noFill/>
          </a:ln>
        </p:spPr>
      </p:sp>
      <p:sp>
        <p:nvSpPr>
          <p:cNvPr id="81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80000"/>
              </a:lnSpc>
              <a:buNone/>
              <a:tabLst>
                <a:tab algn="l" pos="0"/>
              </a:tabLst>
            </a:pPr>
            <a:r>
              <a:rPr b="0" lang="en-US" sz="2000" spc="-1" strike="noStrike">
                <a:latin typeface="Arial"/>
              </a:rPr>
              <a:t>6.8: Device Monitoring and Management Summary</a:t>
            </a:r>
            <a:endParaRPr b="0" lang="en-AU" sz="2000" spc="-1" strike="noStrike">
              <a:latin typeface="Arial"/>
            </a:endParaRPr>
          </a:p>
          <a:p>
            <a:pPr marL="216000" indent="-216000">
              <a:lnSpc>
                <a:spcPct val="80000"/>
              </a:lnSpc>
              <a:buNone/>
              <a:tabLst>
                <a:tab algn="l" pos="0"/>
              </a:tabLst>
            </a:pPr>
            <a:r>
              <a:rPr b="0" lang="en-US" sz="2000" spc="-1" strike="noStrike">
                <a:latin typeface="Arial"/>
              </a:rPr>
              <a:t>New Terms and Commands</a:t>
            </a:r>
            <a:endParaRPr b="0" lang="en-AU" sz="2000" spc="-1" strike="noStrike">
              <a:latin typeface="Arial"/>
            </a:endParaRPr>
          </a:p>
          <a:p>
            <a:pPr marL="216000" indent="-216000">
              <a:lnSpc>
                <a:spcPct val="80000"/>
              </a:lnSpc>
              <a:buNone/>
              <a:tabLst>
                <a:tab algn="l" pos="0"/>
              </a:tabLst>
            </a:pP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818" name="PlaceHolder 3"/>
          <p:cNvSpPr>
            <a:spLocks noGrp="1"/>
          </p:cNvSpPr>
          <p:nvPr>
            <p:ph type="sldNum" idx="147"/>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DCD20BC4-302B-431D-86F9-7A88AC2AF164}"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9" name="PlaceHolder 1"/>
          <p:cNvSpPr>
            <a:spLocks noGrp="1"/>
          </p:cNvSpPr>
          <p:nvPr>
            <p:ph type="sldImg"/>
          </p:nvPr>
        </p:nvSpPr>
        <p:spPr>
          <a:xfrm>
            <a:off x="0" y="0"/>
            <a:ext cx="0" cy="0"/>
          </a:xfrm>
          <a:prstGeom prst="rect">
            <a:avLst/>
          </a:prstGeom>
          <a:ln w="0">
            <a:noFill/>
          </a:ln>
        </p:spPr>
      </p:sp>
      <p:sp>
        <p:nvSpPr>
          <p:cNvPr id="82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endParaRPr b="0" lang="en-AU" sz="2000" spc="-1" strike="noStrike">
              <a:latin typeface="Arial"/>
            </a:endParaRPr>
          </a:p>
        </p:txBody>
      </p:sp>
      <p:sp>
        <p:nvSpPr>
          <p:cNvPr id="821" name="PlaceHolder 3"/>
          <p:cNvSpPr>
            <a:spLocks noGrp="1"/>
          </p:cNvSpPr>
          <p:nvPr>
            <p:ph type="sldNum" idx="148"/>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0A5798B5-5760-4BED-8719-83E7DDA3E676}"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PlaceHolder 1"/>
          <p:cNvSpPr>
            <a:spLocks noGrp="1"/>
          </p:cNvSpPr>
          <p:nvPr>
            <p:ph type="sldImg"/>
          </p:nvPr>
        </p:nvSpPr>
        <p:spPr>
          <a:xfrm>
            <a:off x="0" y="0"/>
            <a:ext cx="0" cy="0"/>
          </a:xfrm>
          <a:prstGeom prst="rect">
            <a:avLst/>
          </a:prstGeom>
          <a:ln w="0">
            <a:noFill/>
          </a:ln>
        </p:spPr>
      </p:sp>
      <p:sp>
        <p:nvSpPr>
          <p:cNvPr id="62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6.1: Secure Cisco IOS Image and Configuration Files</a:t>
            </a:r>
            <a:endParaRPr b="0" lang="en-AU" sz="2000" spc="-1" strike="noStrike">
              <a:latin typeface="Arial"/>
            </a:endParaRPr>
          </a:p>
          <a:p>
            <a:pPr marL="216000" indent="-216000">
              <a:lnSpc>
                <a:spcPct val="100000"/>
              </a:lnSpc>
              <a:buNone/>
            </a:pPr>
            <a:r>
              <a:rPr b="0" lang="en-US" sz="2000" spc="-1" strike="noStrike">
                <a:latin typeface="Arial"/>
              </a:rPr>
              <a:t>6.1.3: The Primary Bootset Image</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26" name="PlaceHolder 3"/>
          <p:cNvSpPr>
            <a:spLocks noGrp="1"/>
          </p:cNvSpPr>
          <p:nvPr>
            <p:ph type="sldNum" idx="83"/>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BE0FF87E-6784-4822-85AE-1CA32F5FD7E6}"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PlaceHolder 1"/>
          <p:cNvSpPr>
            <a:spLocks noGrp="1"/>
          </p:cNvSpPr>
          <p:nvPr>
            <p:ph type="sldImg"/>
          </p:nvPr>
        </p:nvSpPr>
        <p:spPr>
          <a:xfrm>
            <a:off x="0" y="0"/>
            <a:ext cx="0" cy="0"/>
          </a:xfrm>
          <a:prstGeom prst="rect">
            <a:avLst/>
          </a:prstGeom>
          <a:ln w="0">
            <a:noFill/>
          </a:ln>
        </p:spPr>
      </p:sp>
      <p:sp>
        <p:nvSpPr>
          <p:cNvPr id="62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lnSpc>
                <a:spcPct val="100000"/>
              </a:lnSpc>
              <a:buNone/>
            </a:pPr>
            <a:r>
              <a:rPr b="0" lang="en-US" sz="2000" spc="-1" strike="noStrike">
                <a:latin typeface="Arial"/>
              </a:rPr>
              <a:t>6: Device Monitoring and Management</a:t>
            </a:r>
            <a:endParaRPr b="0" lang="en-AU" sz="2000" spc="-1" strike="noStrike">
              <a:latin typeface="Arial"/>
            </a:endParaRPr>
          </a:p>
          <a:p>
            <a:pPr marL="216000" indent="-216000">
              <a:lnSpc>
                <a:spcPct val="100000"/>
              </a:lnSpc>
              <a:buNone/>
            </a:pPr>
            <a:r>
              <a:rPr b="0" lang="en-US" sz="2000" spc="-1" strike="noStrike">
                <a:latin typeface="Arial"/>
              </a:rPr>
              <a:t>6.1: Secure Cisco IOS Image and Configuration Files</a:t>
            </a:r>
            <a:endParaRPr b="0" lang="en-AU" sz="2000" spc="-1" strike="noStrike">
              <a:latin typeface="Arial"/>
            </a:endParaRPr>
          </a:p>
          <a:p>
            <a:pPr marL="216000" indent="-216000">
              <a:lnSpc>
                <a:spcPct val="100000"/>
              </a:lnSpc>
              <a:buNone/>
            </a:pPr>
            <a:r>
              <a:rPr b="0" lang="en-US" sz="2000" spc="-1" strike="noStrike">
                <a:latin typeface="Arial"/>
              </a:rPr>
              <a:t>6.1.3: The Primary Bootset Image</a:t>
            </a:r>
            <a:endParaRPr b="0" lang="en-AU" sz="2000" spc="-1" strike="noStrike">
              <a:latin typeface="Arial"/>
            </a:endParaRPr>
          </a:p>
          <a:p>
            <a:pPr marL="216000" indent="-216000">
              <a:lnSpc>
                <a:spcPct val="100000"/>
              </a:lnSpc>
              <a:buNone/>
              <a:tabLst>
                <a:tab algn="l" pos="0"/>
              </a:tabLst>
            </a:pPr>
            <a:endParaRPr b="0" lang="en-AU" sz="2000" spc="-1" strike="noStrike">
              <a:latin typeface="Arial"/>
            </a:endParaRPr>
          </a:p>
        </p:txBody>
      </p:sp>
      <p:sp>
        <p:nvSpPr>
          <p:cNvPr id="629" name="PlaceHolder 3"/>
          <p:cNvSpPr>
            <a:spLocks noGrp="1"/>
          </p:cNvSpPr>
          <p:nvPr>
            <p:ph type="sldNum" idx="84"/>
          </p:nvPr>
        </p:nvSpPr>
        <p:spPr>
          <a:xfrm>
            <a:off x="0" y="0"/>
            <a:ext cx="0" cy="0"/>
          </a:xfrm>
          <a:prstGeom prst="rect">
            <a:avLst/>
          </a:prstGeom>
          <a:noFill/>
          <a:ln w="0">
            <a:noFill/>
          </a:ln>
        </p:spPr>
        <p:txBody>
          <a:bodyPr lIns="90000" rIns="90000" tIns="45000" bIns="4500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902C7A8D-0492-4597-9396-D488331FA2DC}" type="slidenum">
              <a:rPr b="0" lang="en-US" sz="1800" spc="-1" strike="noStrike">
                <a:solidFill>
                  <a:srgbClr val="000000"/>
                </a:solidFill>
                <a:latin typeface="+mn-lt"/>
                <a:ea typeface="+mn-ea"/>
              </a:rPr>
              <a:t>&lt;number&gt;</a:t>
            </a:fld>
            <a:endParaRPr b="0" lang="en-AU" sz="18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3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3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4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4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4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4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5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5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5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5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5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5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6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6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6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7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29B82916-2AEE-4E6F-AE61-9C599C53B524}"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9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4" name="PlaceHolder 3"/>
          <p:cNvSpPr>
            <a:spLocks noGrp="1"/>
          </p:cNvSpPr>
          <p:nvPr>
            <p:ph type="sldNum" idx="1"/>
          </p:nvPr>
        </p:nvSpPr>
        <p:spPr/>
        <p:txBody>
          <a:bodyPr/>
          <a:p>
            <a:fld id="{5069B0E9-2B1C-4F88-AFF9-82C3E8F22E00}"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0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AU" sz="3200" spc="-1" strike="noStrike">
              <a:latin typeface="Arial"/>
            </a:endParaRPr>
          </a:p>
        </p:txBody>
      </p:sp>
      <p:sp>
        <p:nvSpPr>
          <p:cNvPr id="4" name="PlaceHolder 3"/>
          <p:cNvSpPr>
            <a:spLocks noGrp="1"/>
          </p:cNvSpPr>
          <p:nvPr>
            <p:ph type="sldNum" idx="1"/>
          </p:nvPr>
        </p:nvSpPr>
        <p:spPr/>
        <p:txBody>
          <a:bodyPr/>
          <a:p>
            <a:fld id="{4FB839BC-2C42-4FE6-80E1-499E0E4B5FDC}"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0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0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5" name="PlaceHolder 4"/>
          <p:cNvSpPr>
            <a:spLocks noGrp="1"/>
          </p:cNvSpPr>
          <p:nvPr>
            <p:ph type="sldNum" idx="1"/>
          </p:nvPr>
        </p:nvSpPr>
        <p:spPr/>
        <p:txBody>
          <a:bodyPr/>
          <a:p>
            <a:fld id="{14567A55-8323-4A90-9F70-AA1AC86F6A53}"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3" name="PlaceHolder 2"/>
          <p:cNvSpPr>
            <a:spLocks noGrp="1"/>
          </p:cNvSpPr>
          <p:nvPr>
            <p:ph type="sldNum" idx="1"/>
          </p:nvPr>
        </p:nvSpPr>
        <p:spPr/>
        <p:txBody>
          <a:bodyPr/>
          <a:p>
            <a:fld id="{93450DB2-560B-44EB-AAC6-73B6111819E1}"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6"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3" name="PlaceHolder 2"/>
          <p:cNvSpPr>
            <a:spLocks noGrp="1"/>
          </p:cNvSpPr>
          <p:nvPr>
            <p:ph type="sldNum" idx="1"/>
          </p:nvPr>
        </p:nvSpPr>
        <p:spPr/>
        <p:txBody>
          <a:bodyPr/>
          <a:p>
            <a:fld id="{5A18FAC8-D0EB-47C0-8F14-DB91CBF7988D}"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0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0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1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1"/>
          </p:nvPr>
        </p:nvSpPr>
        <p:spPr/>
        <p:txBody>
          <a:bodyPr/>
          <a:p>
            <a:fld id="{32E46D8E-F949-40F0-A873-270A00647033}"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1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1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1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1"/>
          </p:nvPr>
        </p:nvSpPr>
        <p:spPr/>
        <p:txBody>
          <a:bodyPr/>
          <a:p>
            <a:fld id="{D98CAB48-3720-4988-AE13-C56872AC0029}"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1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1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1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1"/>
          </p:nvPr>
        </p:nvSpPr>
        <p:spPr/>
        <p:txBody>
          <a:bodyPr/>
          <a:p>
            <a:fld id="{52328880-CA79-42AE-845C-1A16E7D43B37}"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2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2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5" name="PlaceHolder 4"/>
          <p:cNvSpPr>
            <a:spLocks noGrp="1"/>
          </p:cNvSpPr>
          <p:nvPr>
            <p:ph type="sldNum" idx="1"/>
          </p:nvPr>
        </p:nvSpPr>
        <p:spPr/>
        <p:txBody>
          <a:bodyPr/>
          <a:p>
            <a:fld id="{A3B1DEB8-1C8B-4A5F-864F-7FF0A3963CBF}"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2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2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2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2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 name="PlaceHolder 6"/>
          <p:cNvSpPr>
            <a:spLocks noGrp="1"/>
          </p:cNvSpPr>
          <p:nvPr>
            <p:ph type="sldNum" idx="1"/>
          </p:nvPr>
        </p:nvSpPr>
        <p:spPr/>
        <p:txBody>
          <a:bodyPr/>
          <a:p>
            <a:fld id="{0FE8A6A5-E60B-4603-9391-8CD489DEF110}"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2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2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3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3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3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3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9" name="PlaceHolder 8"/>
          <p:cNvSpPr>
            <a:spLocks noGrp="1"/>
          </p:cNvSpPr>
          <p:nvPr>
            <p:ph type="sldNum" idx="1"/>
          </p:nvPr>
        </p:nvSpPr>
        <p:spPr/>
        <p:txBody>
          <a:bodyPr/>
          <a:p>
            <a:fld id="{4AE5DC4A-F22C-4FD5-9BD8-E63CA6FE89ED}"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4A9D892E-D956-4D2A-898F-0BFEB83BCB19}"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4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4" name="PlaceHolder 3"/>
          <p:cNvSpPr>
            <a:spLocks noGrp="1"/>
          </p:cNvSpPr>
          <p:nvPr>
            <p:ph type="sldNum" idx="2"/>
          </p:nvPr>
        </p:nvSpPr>
        <p:spPr/>
        <p:txBody>
          <a:bodyPr/>
          <a:p>
            <a:fld id="{B2F4FDB2-E4B0-49EA-A01B-186B0C111AF6}"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4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AU" sz="3200" spc="-1" strike="noStrike">
              <a:latin typeface="Arial"/>
            </a:endParaRPr>
          </a:p>
        </p:txBody>
      </p:sp>
      <p:sp>
        <p:nvSpPr>
          <p:cNvPr id="4" name="PlaceHolder 3"/>
          <p:cNvSpPr>
            <a:spLocks noGrp="1"/>
          </p:cNvSpPr>
          <p:nvPr>
            <p:ph type="sldNum" idx="2"/>
          </p:nvPr>
        </p:nvSpPr>
        <p:spPr/>
        <p:txBody>
          <a:bodyPr/>
          <a:p>
            <a:fld id="{FC9FCDD6-D52F-4F0B-B9D5-A756F8691747}"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4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4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5" name="PlaceHolder 4"/>
          <p:cNvSpPr>
            <a:spLocks noGrp="1"/>
          </p:cNvSpPr>
          <p:nvPr>
            <p:ph type="sldNum" idx="2"/>
          </p:nvPr>
        </p:nvSpPr>
        <p:spPr/>
        <p:txBody>
          <a:bodyPr/>
          <a:p>
            <a:fld id="{07BBF97D-FEC3-4006-B0F8-59A8D11A41BD}"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3" name="PlaceHolder 2"/>
          <p:cNvSpPr>
            <a:spLocks noGrp="1"/>
          </p:cNvSpPr>
          <p:nvPr>
            <p:ph type="sldNum" idx="2"/>
          </p:nvPr>
        </p:nvSpPr>
        <p:spPr/>
        <p:txBody>
          <a:bodyPr/>
          <a:p>
            <a:fld id="{44E41A4A-6113-4502-994C-CAF48AC8D58D}"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7"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3" name="PlaceHolder 2"/>
          <p:cNvSpPr>
            <a:spLocks noGrp="1"/>
          </p:cNvSpPr>
          <p:nvPr>
            <p:ph type="sldNum" idx="2"/>
          </p:nvPr>
        </p:nvSpPr>
        <p:spPr/>
        <p:txBody>
          <a:bodyPr/>
          <a:p>
            <a:fld id="{98617871-1B0D-46D3-9ABE-E6600E62F984}"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4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5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5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2"/>
          </p:nvPr>
        </p:nvSpPr>
        <p:spPr/>
        <p:txBody>
          <a:bodyPr/>
          <a:p>
            <a:fld id="{A20DCD4F-884C-43F7-BEDC-930CABDDC006}"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5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5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5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2"/>
          </p:nvPr>
        </p:nvSpPr>
        <p:spPr/>
        <p:txBody>
          <a:bodyPr/>
          <a:p>
            <a:fld id="{AC2F8D3E-CB6F-42F8-B6EB-FEB8D010CB4A}" type="slidenum">
              <a:t>&lt;#&gt;</a:t>
            </a:fld>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5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5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5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2"/>
          </p:nvPr>
        </p:nvSpPr>
        <p:spPr/>
        <p:txBody>
          <a:bodyPr/>
          <a:p>
            <a:fld id="{EBE61EDB-034D-43A6-A73E-06B708A4B48A}"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6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6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5" name="PlaceHolder 4"/>
          <p:cNvSpPr>
            <a:spLocks noGrp="1"/>
          </p:cNvSpPr>
          <p:nvPr>
            <p:ph type="sldNum" idx="2"/>
          </p:nvPr>
        </p:nvSpPr>
        <p:spPr/>
        <p:txBody>
          <a:bodyPr/>
          <a:p>
            <a:fld id="{323548C7-13E7-4E07-876F-F4B81830A262}"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6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6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6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6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 name="PlaceHolder 6"/>
          <p:cNvSpPr>
            <a:spLocks noGrp="1"/>
          </p:cNvSpPr>
          <p:nvPr>
            <p:ph type="sldNum" idx="2"/>
          </p:nvPr>
        </p:nvSpPr>
        <p:spPr/>
        <p:txBody>
          <a:bodyPr/>
          <a:p>
            <a:fld id="{B4A88105-BB43-4C97-9A41-483C463D6F75}"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6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7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7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7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7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7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9" name="PlaceHolder 8"/>
          <p:cNvSpPr>
            <a:spLocks noGrp="1"/>
          </p:cNvSpPr>
          <p:nvPr>
            <p:ph type="sldNum" idx="2"/>
          </p:nvPr>
        </p:nvSpPr>
        <p:spPr/>
        <p:txBody>
          <a:bodyPr/>
          <a:p>
            <a:fld id="{CC8389E7-6623-4F66-9657-A2FB2789745E}" type="slidenum">
              <a:t>&lt;#&gt;</a:t>
            </a:fld>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2961BCF2-76CC-4318-98A8-D4C6B7F03440}"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8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4" name="PlaceHolder 3"/>
          <p:cNvSpPr>
            <a:spLocks noGrp="1"/>
          </p:cNvSpPr>
          <p:nvPr>
            <p:ph type="sldNum" idx="3"/>
          </p:nvPr>
        </p:nvSpPr>
        <p:spPr/>
        <p:txBody>
          <a:bodyPr/>
          <a:p>
            <a:fld id="{9E6A4085-9D17-428E-AA22-21D06556CA43}" type="slidenum">
              <a:t>&lt;#&gt;</a:t>
            </a:fld>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8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AU" sz="3200" spc="-1" strike="noStrike">
              <a:latin typeface="Arial"/>
            </a:endParaRPr>
          </a:p>
        </p:txBody>
      </p:sp>
      <p:sp>
        <p:nvSpPr>
          <p:cNvPr id="4" name="PlaceHolder 3"/>
          <p:cNvSpPr>
            <a:spLocks noGrp="1"/>
          </p:cNvSpPr>
          <p:nvPr>
            <p:ph type="sldNum" idx="3"/>
          </p:nvPr>
        </p:nvSpPr>
        <p:spPr/>
        <p:txBody>
          <a:bodyPr/>
          <a:p>
            <a:fld id="{B175F3E3-4C0E-4315-BBCA-8E4D8E3000FE}" type="slidenum">
              <a:t>&lt;#&gt;</a:t>
            </a:fld>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8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8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5" name="PlaceHolder 4"/>
          <p:cNvSpPr>
            <a:spLocks noGrp="1"/>
          </p:cNvSpPr>
          <p:nvPr>
            <p:ph type="sldNum" idx="3"/>
          </p:nvPr>
        </p:nvSpPr>
        <p:spPr/>
        <p:txBody>
          <a:bodyPr/>
          <a:p>
            <a:fld id="{3AAB997A-4777-435E-A1A2-570480C978F7}" type="slidenum">
              <a:t>&lt;#&gt;</a:t>
            </a:fld>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3" name="PlaceHolder 2"/>
          <p:cNvSpPr>
            <a:spLocks noGrp="1"/>
          </p:cNvSpPr>
          <p:nvPr>
            <p:ph type="sldNum" idx="3"/>
          </p:nvPr>
        </p:nvSpPr>
        <p:spPr/>
        <p:txBody>
          <a:bodyPr/>
          <a:p>
            <a:fld id="{8DEFC9CD-1FDA-4B53-A4EF-A090B7CE079F}" type="slidenum">
              <a:t>&lt;#&gt;</a:t>
            </a:fld>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
        <p:nvSpPr>
          <p:cNvPr id="3" name="PlaceHolder 2"/>
          <p:cNvSpPr>
            <a:spLocks noGrp="1"/>
          </p:cNvSpPr>
          <p:nvPr>
            <p:ph type="sldNum" idx="3"/>
          </p:nvPr>
        </p:nvSpPr>
        <p:spPr/>
        <p:txBody>
          <a:bodyPr/>
          <a:p>
            <a:fld id="{9028A973-46CE-4989-AB2E-8BC3DAC9BCF8}" type="slidenum">
              <a:t>&lt;#&gt;</a:t>
            </a:fld>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9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9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9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3"/>
          </p:nvPr>
        </p:nvSpPr>
        <p:spPr/>
        <p:txBody>
          <a:bodyPr/>
          <a:p>
            <a:fld id="{E2DAC5A4-484B-47F3-83E0-D169E7F3D831}" type="slidenum">
              <a:t>&lt;#&gt;</a:t>
            </a:fld>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9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9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9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3"/>
          </p:nvPr>
        </p:nvSpPr>
        <p:spPr/>
        <p:txBody>
          <a:bodyPr/>
          <a:p>
            <a:fld id="{24A4A618-732B-470E-9853-42C9096C158C}" type="slidenum">
              <a:t>&lt;#&gt;</a:t>
            </a:fld>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9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9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0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6" name="PlaceHolder 5"/>
          <p:cNvSpPr>
            <a:spLocks noGrp="1"/>
          </p:cNvSpPr>
          <p:nvPr>
            <p:ph type="sldNum" idx="3"/>
          </p:nvPr>
        </p:nvSpPr>
        <p:spPr/>
        <p:txBody>
          <a:bodyPr/>
          <a:p>
            <a:fld id="{07EA3B6A-4369-4D30-A294-4857CA00FEC6}" type="slidenum">
              <a:t>&lt;#&gt;</a:t>
            </a:fld>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0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0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5" name="PlaceHolder 4"/>
          <p:cNvSpPr>
            <a:spLocks noGrp="1"/>
          </p:cNvSpPr>
          <p:nvPr>
            <p:ph type="sldNum" idx="3"/>
          </p:nvPr>
        </p:nvSpPr>
        <p:spPr/>
        <p:txBody>
          <a:bodyPr/>
          <a:p>
            <a:fld id="{8451DCCE-A003-4451-A841-F2F82E44F72C}" type="slidenum">
              <a:t>&lt;#&gt;</a:t>
            </a:fld>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0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0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0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0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7" name="PlaceHolder 6"/>
          <p:cNvSpPr>
            <a:spLocks noGrp="1"/>
          </p:cNvSpPr>
          <p:nvPr>
            <p:ph type="sldNum" idx="3"/>
          </p:nvPr>
        </p:nvSpPr>
        <p:spPr/>
        <p:txBody>
          <a:bodyPr/>
          <a:p>
            <a:fld id="{556CC796-3977-49D4-AD5B-9D043A386432}"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1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1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1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1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1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1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9" name="PlaceHolder 8"/>
          <p:cNvSpPr>
            <a:spLocks noGrp="1"/>
          </p:cNvSpPr>
          <p:nvPr>
            <p:ph type="sldNum" idx="3"/>
          </p:nvPr>
        </p:nvSpPr>
        <p:spPr/>
        <p:txBody>
          <a:bodyPr/>
          <a:p>
            <a:fld id="{502B19ED-62C2-4846-B2D4-6C1E671BBD09}" type="slidenum">
              <a:t>&lt;#&gt;</a:t>
            </a:fld>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3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3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3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24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2"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4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4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24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4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24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5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5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5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5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5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5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5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6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6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6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6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6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6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6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6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6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AU" sz="3200" spc="-1" strike="noStrike">
              <a:latin typeface="Arial"/>
            </a:endParaRPr>
          </a:p>
        </p:txBody>
      </p:sp>
      <p:sp>
        <p:nvSpPr>
          <p:cNvPr id="1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1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AU" sz="3200" spc="-1" strike="noStrike">
              <a:latin typeface="Arial"/>
            </a:endParaRPr>
          </a:p>
        </p:txBody>
      </p:sp>
      <p:sp>
        <p:nvSpPr>
          <p:cNvPr id="2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6.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7.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0" name="Object 3" descr="/Users/phillipball/Projects/Cisco/Netacad 3/netacad-vudu/src/pptx/assets/Cisco_logo.png"/>
          <p:cNvPicPr/>
          <p:nvPr/>
        </p:nvPicPr>
        <p:blipFill>
          <a:blip r:embed="rId3"/>
          <a:srcRect l="0" t="-33333" r="0" b="-33333"/>
          <a:stretch/>
        </p:blipFill>
        <p:spPr>
          <a:xfrm>
            <a:off x="457200" y="257040"/>
            <a:ext cx="913680" cy="913680"/>
          </a:xfrm>
          <a:prstGeom prst="rect">
            <a:avLst/>
          </a:prstGeom>
          <a:ln w="0">
            <a:noFill/>
          </a:ln>
        </p:spPr>
      </p:pic>
      <p:sp>
        <p:nvSpPr>
          <p:cNvPr id="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AU" sz="4400" spc="-1" strike="noStrike">
                <a:latin typeface="Arial"/>
              </a:rPr>
              <a:t>Click to edit the title text format</a:t>
            </a:r>
            <a:endParaRPr b="0" lang="en-AU" sz="4400" spc="-1" strike="noStrike">
              <a:latin typeface="Arial"/>
            </a:endParaRP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39" name="Object 3" descr="/Users/phillipball/Projects/Cisco/Netacad 3/netacad-vudu/src/pptx/assets/Cisco_logo.png"/>
          <p:cNvPicPr/>
          <p:nvPr/>
        </p:nvPicPr>
        <p:blipFill>
          <a:blip r:embed="rId3"/>
          <a:srcRect l="0" t="-33333" r="0" b="-33333"/>
          <a:stretch/>
        </p:blipFill>
        <p:spPr>
          <a:xfrm>
            <a:off x="457200" y="257040"/>
            <a:ext cx="913680" cy="913680"/>
          </a:xfrm>
          <a:prstGeom prst="rect">
            <a:avLst/>
          </a:prstGeom>
          <a:ln w="0">
            <a:noFill/>
          </a:ln>
        </p:spPr>
      </p:pic>
      <p:sp>
        <p:nvSpPr>
          <p:cNvPr id="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AU" sz="4400" spc="-1" strike="noStrike">
                <a:latin typeface="Arial"/>
              </a:rPr>
              <a:t>Click to edit the title text format</a:t>
            </a:r>
            <a:endParaRPr b="0" lang="en-AU" sz="4400" spc="-1" strike="noStrike">
              <a:latin typeface="Arial"/>
            </a:endParaRPr>
          </a:p>
        </p:txBody>
      </p:sp>
      <p:sp>
        <p:nvSpPr>
          <p:cNvPr id="4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Rectangle 7"/>
          <p:cNvSpPr/>
          <p:nvPr/>
        </p:nvSpPr>
        <p:spPr>
          <a:xfrm>
            <a:off x="8389080" y="4743360"/>
            <a:ext cx="471600" cy="153360"/>
          </a:xfrm>
          <a:prstGeom prst="rect">
            <a:avLst/>
          </a:prstGeom>
          <a:noFill/>
          <a:ln w="9525">
            <a:noFill/>
          </a:ln>
        </p:spPr>
        <p:style>
          <a:lnRef idx="0"/>
          <a:fillRef idx="0"/>
          <a:effectRef idx="0"/>
          <a:fontRef idx="minor"/>
        </p:style>
        <p:txBody>
          <a:bodyPr wrap="none" lIns="61560" rIns="61560" tIns="30960" bIns="30960" anchor="b">
            <a:spAutoFit/>
          </a:bodyPr>
          <a:p>
            <a:pPr algn="r">
              <a:lnSpc>
                <a:spcPct val="100000"/>
              </a:lnSpc>
              <a:buNone/>
            </a:pPr>
            <a:fld id="{3668C7DA-F498-4E4B-B7F2-21FC829A70A1}" type="slidenum">
              <a:rPr b="0" lang="en-US" sz="600" spc="-1" strike="noStrike">
                <a:solidFill>
                  <a:srgbClr val="d9d9d9"/>
                </a:solidFill>
                <a:latin typeface="Arial"/>
                <a:ea typeface="DejaVu Sans"/>
              </a:rPr>
              <a:t>&lt;number&gt;</a:t>
            </a:fld>
            <a:endParaRPr b="0" lang="en-AU" sz="600" spc="-1" strike="noStrike">
              <a:latin typeface="Arial"/>
            </a:endParaRPr>
          </a:p>
        </p:txBody>
      </p:sp>
      <p:sp>
        <p:nvSpPr>
          <p:cNvPr id="79" name="Rectangle 4"/>
          <p:cNvSpPr/>
          <p:nvPr/>
        </p:nvSpPr>
        <p:spPr>
          <a:xfrm>
            <a:off x="5867640" y="4741920"/>
            <a:ext cx="2657160" cy="153360"/>
          </a:xfrm>
          <a:prstGeom prst="rect">
            <a:avLst/>
          </a:prstGeom>
          <a:noFill/>
          <a:ln w="9525">
            <a:noFill/>
          </a:ln>
        </p:spPr>
        <p:style>
          <a:lnRef idx="0"/>
          <a:fillRef idx="0"/>
          <a:effectRef idx="0"/>
          <a:fontRef idx="minor"/>
        </p:style>
        <p:txBody>
          <a:bodyPr lIns="61560" rIns="61560" tIns="30960" bIns="30960" anchor="b">
            <a:spAutoFit/>
          </a:bodyPr>
          <a:p>
            <a:pPr>
              <a:lnSpc>
                <a:spcPct val="100000"/>
              </a:lnSpc>
              <a:buNone/>
            </a:pPr>
            <a:r>
              <a:rPr b="0" lang="en-US" sz="600" spc="-1" strike="noStrike">
                <a:solidFill>
                  <a:srgbClr val="d9d9d9"/>
                </a:solidFill>
                <a:latin typeface="Arial"/>
                <a:ea typeface="DejaVu Sans"/>
              </a:rPr>
              <a:t>© 2021 Cisco and/or its affiliates. All rights reserved.   Cisco Confidential</a:t>
            </a:r>
            <a:endParaRPr b="0" lang="en-AU" sz="600" spc="-1" strike="noStrike">
              <a:latin typeface="Arial"/>
            </a:endParaRPr>
          </a:p>
        </p:txBody>
      </p:sp>
      <p:grpSp>
        <p:nvGrpSpPr>
          <p:cNvPr id="80" name="Group 4"/>
          <p:cNvGrpSpPr/>
          <p:nvPr/>
        </p:nvGrpSpPr>
        <p:grpSpPr>
          <a:xfrm>
            <a:off x="507960" y="4715280"/>
            <a:ext cx="339480" cy="180000"/>
            <a:chOff x="507960" y="4715280"/>
            <a:chExt cx="339480" cy="180000"/>
          </a:xfrm>
        </p:grpSpPr>
        <p:sp>
          <p:nvSpPr>
            <p:cNvPr id="81" name="Rectangle 5"/>
            <p:cNvSpPr/>
            <p:nvPr/>
          </p:nvSpPr>
          <p:spPr>
            <a:xfrm>
              <a:off x="604440" y="4835160"/>
              <a:ext cx="14040" cy="59040"/>
            </a:xfrm>
            <a:prstGeom prst="rect">
              <a:avLst/>
            </a:prstGeom>
            <a:solidFill>
              <a:schemeClr val="accent5"/>
            </a:solidFill>
            <a:ln w="0">
              <a:noFill/>
            </a:ln>
          </p:spPr>
          <p:style>
            <a:lnRef idx="0"/>
            <a:fillRef idx="0"/>
            <a:effectRef idx="0"/>
            <a:fontRef idx="minor"/>
          </p:style>
        </p:sp>
        <p:sp>
          <p:nvSpPr>
            <p:cNvPr id="82" name="Freeform 6"/>
            <p:cNvSpPr/>
            <p:nvPr/>
          </p:nvSpPr>
          <p:spPr>
            <a:xfrm>
              <a:off x="694440" y="4834440"/>
              <a:ext cx="43920" cy="60840"/>
            </a:xfrm>
            <a:custGeom>
              <a:avLst/>
              <a:gdLst/>
              <a:ahLst/>
              <a:rect l="l" t="t"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w="0">
              <a:noFill/>
            </a:ln>
          </p:spPr>
          <p:style>
            <a:lnRef idx="0"/>
            <a:fillRef idx="0"/>
            <a:effectRef idx="0"/>
            <a:fontRef idx="minor"/>
          </p:style>
        </p:sp>
        <p:sp>
          <p:nvSpPr>
            <p:cNvPr id="83" name="Freeform 7"/>
            <p:cNvSpPr/>
            <p:nvPr/>
          </p:nvSpPr>
          <p:spPr>
            <a:xfrm>
              <a:off x="538560" y="4834440"/>
              <a:ext cx="44640" cy="60840"/>
            </a:xfrm>
            <a:custGeom>
              <a:avLst/>
              <a:gdLst/>
              <a:ahLst/>
              <a:rect l="l" t="t"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w="0">
              <a:noFill/>
            </a:ln>
          </p:spPr>
          <p:style>
            <a:lnRef idx="0"/>
            <a:fillRef idx="0"/>
            <a:effectRef idx="0"/>
            <a:fontRef idx="minor"/>
          </p:style>
        </p:sp>
        <p:sp>
          <p:nvSpPr>
            <p:cNvPr id="84" name="Freeform 8"/>
            <p:cNvSpPr/>
            <p:nvPr/>
          </p:nvSpPr>
          <p:spPr>
            <a:xfrm>
              <a:off x="755280" y="4834440"/>
              <a:ext cx="60840" cy="60840"/>
            </a:xfrm>
            <a:custGeom>
              <a:avLst/>
              <a:gdLst/>
              <a:ahLst/>
              <a:rect l="l" t="t"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chemeClr val="accent5"/>
            </a:solidFill>
            <a:ln w="0">
              <a:noFill/>
            </a:ln>
          </p:spPr>
          <p:style>
            <a:lnRef idx="0"/>
            <a:fillRef idx="0"/>
            <a:effectRef idx="0"/>
            <a:fontRef idx="minor"/>
          </p:style>
        </p:sp>
        <p:sp>
          <p:nvSpPr>
            <p:cNvPr id="85" name="Freeform 9"/>
            <p:cNvSpPr/>
            <p:nvPr/>
          </p:nvSpPr>
          <p:spPr>
            <a:xfrm>
              <a:off x="639000" y="4834440"/>
              <a:ext cx="39960" cy="60840"/>
            </a:xfrm>
            <a:custGeom>
              <a:avLst/>
              <a:gdLst/>
              <a:ahLst/>
              <a:rect l="l" t="t"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chemeClr val="accent5"/>
            </a:solidFill>
            <a:ln w="0">
              <a:noFill/>
            </a:ln>
          </p:spPr>
          <p:style>
            <a:lnRef idx="0"/>
            <a:fillRef idx="0"/>
            <a:effectRef idx="0"/>
            <a:fontRef idx="minor"/>
          </p:style>
        </p:sp>
        <p:sp>
          <p:nvSpPr>
            <p:cNvPr id="86" name="Freeform 10"/>
            <p:cNvSpPr/>
            <p:nvPr/>
          </p:nvSpPr>
          <p:spPr>
            <a:xfrm>
              <a:off x="507960" y="4763880"/>
              <a:ext cx="14040" cy="29880"/>
            </a:xfrm>
            <a:custGeom>
              <a:avLst/>
              <a:gdLst/>
              <a:ahLst/>
              <a:rect l="l" t="t"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w="0">
              <a:noFill/>
            </a:ln>
          </p:spPr>
          <p:style>
            <a:lnRef idx="0"/>
            <a:fillRef idx="0"/>
            <a:effectRef idx="0"/>
            <a:fontRef idx="minor"/>
          </p:style>
        </p:sp>
        <p:sp>
          <p:nvSpPr>
            <p:cNvPr id="87" name="Freeform 11"/>
            <p:cNvSpPr/>
            <p:nvPr/>
          </p:nvSpPr>
          <p:spPr>
            <a:xfrm>
              <a:off x="548640" y="4743720"/>
              <a:ext cx="14040" cy="50040"/>
            </a:xfrm>
            <a:custGeom>
              <a:avLst/>
              <a:gdLst/>
              <a:ahLst/>
              <a:rect l="l" t="t"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88" name="Freeform 12"/>
            <p:cNvSpPr/>
            <p:nvPr/>
          </p:nvSpPr>
          <p:spPr>
            <a:xfrm>
              <a:off x="589320" y="4715280"/>
              <a:ext cx="14040" cy="93600"/>
            </a:xfrm>
            <a:custGeom>
              <a:avLst/>
              <a:gdLst/>
              <a:ahLst/>
              <a:rect l="l" t="t"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chemeClr val="accent5"/>
            </a:solidFill>
            <a:ln w="0">
              <a:noFill/>
            </a:ln>
          </p:spPr>
          <p:style>
            <a:lnRef idx="0"/>
            <a:fillRef idx="0"/>
            <a:effectRef idx="0"/>
            <a:fontRef idx="minor"/>
          </p:style>
        </p:sp>
        <p:sp>
          <p:nvSpPr>
            <p:cNvPr id="89" name="Freeform 13"/>
            <p:cNvSpPr/>
            <p:nvPr/>
          </p:nvSpPr>
          <p:spPr>
            <a:xfrm>
              <a:off x="630000" y="4743720"/>
              <a:ext cx="14040" cy="50040"/>
            </a:xfrm>
            <a:custGeom>
              <a:avLst/>
              <a:gdLst/>
              <a:ahLst/>
              <a:rect l="l" t="t"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90" name="Freeform 14"/>
            <p:cNvSpPr/>
            <p:nvPr/>
          </p:nvSpPr>
          <p:spPr>
            <a:xfrm>
              <a:off x="670680" y="4763880"/>
              <a:ext cx="14040" cy="29880"/>
            </a:xfrm>
            <a:custGeom>
              <a:avLst/>
              <a:gdLst/>
              <a:ahLst/>
              <a:rect l="l" t="t"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w="0">
              <a:noFill/>
            </a:ln>
          </p:spPr>
          <p:style>
            <a:lnRef idx="0"/>
            <a:fillRef idx="0"/>
            <a:effectRef idx="0"/>
            <a:fontRef idx="minor"/>
          </p:style>
        </p:sp>
        <p:sp>
          <p:nvSpPr>
            <p:cNvPr id="91" name="Freeform 15"/>
            <p:cNvSpPr/>
            <p:nvPr/>
          </p:nvSpPr>
          <p:spPr>
            <a:xfrm>
              <a:off x="711360" y="4743720"/>
              <a:ext cx="14040" cy="50040"/>
            </a:xfrm>
            <a:custGeom>
              <a:avLst/>
              <a:gdLst/>
              <a:ahLst/>
              <a:rect l="l" t="t"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92" name="Freeform 16"/>
            <p:cNvSpPr/>
            <p:nvPr/>
          </p:nvSpPr>
          <p:spPr>
            <a:xfrm>
              <a:off x="752040" y="4715280"/>
              <a:ext cx="14040" cy="93600"/>
            </a:xfrm>
            <a:custGeom>
              <a:avLst/>
              <a:gdLst/>
              <a:ahLst/>
              <a:rect l="l" t="t"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chemeClr val="accent5"/>
            </a:solidFill>
            <a:ln w="0">
              <a:noFill/>
            </a:ln>
          </p:spPr>
          <p:style>
            <a:lnRef idx="0"/>
            <a:fillRef idx="0"/>
            <a:effectRef idx="0"/>
            <a:fontRef idx="minor"/>
          </p:style>
        </p:sp>
        <p:sp>
          <p:nvSpPr>
            <p:cNvPr id="93" name="Freeform 17"/>
            <p:cNvSpPr/>
            <p:nvPr/>
          </p:nvSpPr>
          <p:spPr>
            <a:xfrm>
              <a:off x="792720" y="4743720"/>
              <a:ext cx="14040" cy="50040"/>
            </a:xfrm>
            <a:custGeom>
              <a:avLst/>
              <a:gdLst/>
              <a:ahLst/>
              <a:rect l="l" t="t"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94" name="Freeform 18"/>
            <p:cNvSpPr/>
            <p:nvPr/>
          </p:nvSpPr>
          <p:spPr>
            <a:xfrm>
              <a:off x="833400" y="4763880"/>
              <a:ext cx="14040" cy="29880"/>
            </a:xfrm>
            <a:custGeom>
              <a:avLst/>
              <a:gdLst/>
              <a:ahLst/>
              <a:rect l="l" t="t"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chemeClr val="accent5"/>
            </a:solidFill>
            <a:ln w="0">
              <a:noFill/>
            </a:ln>
          </p:spPr>
          <p:style>
            <a:lnRef idx="0"/>
            <a:fillRef idx="0"/>
            <a:effectRef idx="0"/>
            <a:fontRef idx="minor"/>
          </p:style>
        </p:sp>
      </p:grpSp>
      <p:sp>
        <p:nvSpPr>
          <p:cNvPr id="95" name="PlaceHolder 1"/>
          <p:cNvSpPr>
            <a:spLocks noGrp="1"/>
          </p:cNvSpPr>
          <p:nvPr>
            <p:ph type="sldNum" idx="1"/>
          </p:nvPr>
        </p:nvSpPr>
        <p:spPr>
          <a:xfrm>
            <a:off x="8473320" y="4954320"/>
            <a:ext cx="676080" cy="188640"/>
          </a:xfrm>
          <a:prstGeom prst="rect">
            <a:avLst/>
          </a:prstGeom>
          <a:noFill/>
          <a:ln w="0">
            <a:noFill/>
          </a:ln>
        </p:spPr>
        <p:txBody>
          <a:bodyPr lIns="90000" rIns="90000" tIns="45000" bIns="45000" anchor="ctr">
            <a:noAutofit/>
          </a:bodyPr>
          <a:lstStyle>
            <a:lvl1pPr algn="r">
              <a:lnSpc>
                <a:spcPct val="100000"/>
              </a:lnSpc>
              <a:buNone/>
              <a:defRPr b="0" lang="en-US" sz="520" spc="-1" strike="noStrike">
                <a:solidFill>
                  <a:srgbClr val="595959"/>
                </a:solidFill>
                <a:latin typeface="Arial"/>
              </a:defRPr>
            </a:lvl1pPr>
          </a:lstStyle>
          <a:p>
            <a:pPr algn="r">
              <a:lnSpc>
                <a:spcPct val="100000"/>
              </a:lnSpc>
              <a:buNone/>
            </a:pPr>
            <a:fld id="{808513A4-02A1-4004-98B0-59AC98D9A217}" type="slidenum">
              <a:rPr b="0" lang="en-US" sz="520" spc="-1" strike="noStrike">
                <a:solidFill>
                  <a:srgbClr val="595959"/>
                </a:solidFill>
                <a:latin typeface="Arial"/>
              </a:rPr>
              <a:t>&lt;number&gt;</a:t>
            </a:fld>
            <a:endParaRPr b="0" lang="en-AU" sz="520" spc="-1" strike="noStrike">
              <a:latin typeface="Times New Roman"/>
            </a:endParaRPr>
          </a:p>
        </p:txBody>
      </p:sp>
      <p:sp>
        <p:nvSpPr>
          <p:cNvPr id="96"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AU" sz="4400" spc="-1" strike="noStrike">
                <a:latin typeface="Arial"/>
              </a:rPr>
              <a:t>Click to edit the title text format</a:t>
            </a:r>
            <a:endParaRPr b="0" lang="en-AU" sz="4400" spc="-1" strike="noStrike">
              <a:latin typeface="Arial"/>
            </a:endParaRPr>
          </a:p>
        </p:txBody>
      </p:sp>
      <p:sp>
        <p:nvSpPr>
          <p:cNvPr id="97"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394f"/>
        </a:solidFill>
      </p:bgPr>
    </p:bg>
    <p:spTree>
      <p:nvGrpSpPr>
        <p:cNvPr id="1" name=""/>
        <p:cNvGrpSpPr/>
        <p:nvPr/>
      </p:nvGrpSpPr>
      <p:grpSpPr>
        <a:xfrm>
          <a:off x="0" y="0"/>
          <a:ext cx="0" cy="0"/>
          <a:chOff x="0" y="0"/>
          <a:chExt cx="0" cy="0"/>
        </a:xfrm>
      </p:grpSpPr>
      <p:sp>
        <p:nvSpPr>
          <p:cNvPr id="134" name="Object2"/>
          <p:cNvSpPr/>
          <p:nvPr/>
        </p:nvSpPr>
        <p:spPr>
          <a:xfrm>
            <a:off x="914400" y="4629240"/>
            <a:ext cx="7771680" cy="227880"/>
          </a:xfrm>
          <a:prstGeom prst="rect">
            <a:avLst/>
          </a:prstGeom>
          <a:noFill/>
          <a:ln w="0">
            <a:noFill/>
          </a:ln>
        </p:spPr>
        <p:style>
          <a:lnRef idx="0"/>
          <a:fillRef idx="0"/>
          <a:effectRef idx="0"/>
          <a:fontRef idx="minor"/>
        </p:style>
        <p:txBody>
          <a:bodyPr lIns="90000" rIns="90000" tIns="45000" bIns="45000" anchor="t">
            <a:normAutofit/>
          </a:bodyPr>
          <a:p>
            <a:pPr algn="r">
              <a:lnSpc>
                <a:spcPct val="100000"/>
              </a:lnSpc>
              <a:buNone/>
            </a:pPr>
            <a:r>
              <a:rPr b="0" lang="en-US" sz="600" spc="-1" strike="noStrike">
                <a:solidFill>
                  <a:srgbClr val="d9d9d9"/>
                </a:solidFill>
                <a:latin typeface="Calibri"/>
                <a:ea typeface="DejaVu Sans"/>
              </a:rPr>
              <a:t>© 2021  Cisco and/or its affiliates. All rights reserved.   Cisco Confidential</a:t>
            </a:r>
            <a:endParaRPr b="0" lang="en-AU" sz="600" spc="-1" strike="noStrike">
              <a:latin typeface="Arial"/>
            </a:endParaRPr>
          </a:p>
        </p:txBody>
      </p:sp>
      <p:pic>
        <p:nvPicPr>
          <p:cNvPr id="135" name="Object 3" descr="/Users/phillipball/Projects/Cisco/Netacad 3/netacad-vudu/src/pptx/assets/Cisco_logo_sm.png"/>
          <p:cNvPicPr/>
          <p:nvPr/>
        </p:nvPicPr>
        <p:blipFill>
          <a:blip r:embed="rId2"/>
          <a:srcRect l="0" t="-16633" r="0" b="-16633"/>
          <a:stretch/>
        </p:blipFill>
        <p:spPr>
          <a:xfrm>
            <a:off x="457200" y="4629240"/>
            <a:ext cx="365040" cy="365040"/>
          </a:xfrm>
          <a:prstGeom prst="rect">
            <a:avLst/>
          </a:prstGeom>
          <a:ln w="0">
            <a:noFill/>
          </a:ln>
        </p:spPr>
      </p:pic>
      <p:sp>
        <p:nvSpPr>
          <p:cNvPr id="136" name="PlaceHolder 1"/>
          <p:cNvSpPr>
            <a:spLocks noGrp="1"/>
          </p:cNvSpPr>
          <p:nvPr>
            <p:ph type="sldNum" idx="2"/>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465CF432-12C4-42C9-9BBB-8DBCF9FA9366}" type="slidenum">
              <a:rPr b="0" lang="en-US" sz="600" spc="-1" strike="noStrike">
                <a:solidFill>
                  <a:srgbClr val="d9d9d9"/>
                </a:solidFill>
                <a:latin typeface="Calibri"/>
              </a:rPr>
              <a:t>&lt;number&gt;</a:t>
            </a:fld>
            <a:endParaRPr b="0" lang="en-AU" sz="600" spc="-1" strike="noStrike">
              <a:latin typeface="Times New Roman"/>
            </a:endParaRPr>
          </a:p>
        </p:txBody>
      </p:sp>
      <p:sp>
        <p:nvSpPr>
          <p:cNvPr id="137"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AU" sz="4400" spc="-1" strike="noStrike">
                <a:latin typeface="Arial"/>
              </a:rPr>
              <a:t>Click to edit the title text format</a:t>
            </a:r>
            <a:endParaRPr b="0" lang="en-AU" sz="4400" spc="-1" strike="noStrike">
              <a:latin typeface="Arial"/>
            </a:endParaRPr>
          </a:p>
        </p:txBody>
      </p:sp>
      <p:sp>
        <p:nvSpPr>
          <p:cNvPr id="138"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ffffff"/>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ffffff"/>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ffffff"/>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ffffff"/>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ffffff"/>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ffffff"/>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5" name="Object3"/>
          <p:cNvSpPr/>
          <p:nvPr/>
        </p:nvSpPr>
        <p:spPr>
          <a:xfrm>
            <a:off x="914400" y="4629240"/>
            <a:ext cx="7771680" cy="227880"/>
          </a:xfrm>
          <a:prstGeom prst="rect">
            <a:avLst/>
          </a:prstGeom>
          <a:noFill/>
          <a:ln w="0">
            <a:noFill/>
          </a:ln>
        </p:spPr>
        <p:style>
          <a:lnRef idx="0"/>
          <a:fillRef idx="0"/>
          <a:effectRef idx="0"/>
          <a:fontRef idx="minor"/>
        </p:style>
        <p:txBody>
          <a:bodyPr lIns="90000" rIns="90000" tIns="45000" bIns="45000" anchor="t">
            <a:normAutofit/>
          </a:bodyPr>
          <a:p>
            <a:pPr algn="r">
              <a:lnSpc>
                <a:spcPct val="100000"/>
              </a:lnSpc>
              <a:buNone/>
            </a:pPr>
            <a:r>
              <a:rPr b="0" lang="en-US" sz="600" spc="-1" strike="noStrike">
                <a:solidFill>
                  <a:srgbClr val="d9d9d9"/>
                </a:solidFill>
                <a:latin typeface="Calibri"/>
                <a:ea typeface="DejaVu Sans"/>
              </a:rPr>
              <a:t>© 2021  Cisco and/or its affiliates. All rights reserved.   Cisco Confidential</a:t>
            </a:r>
            <a:endParaRPr b="0" lang="en-AU" sz="600" spc="-1" strike="noStrike">
              <a:latin typeface="Arial"/>
            </a:endParaRPr>
          </a:p>
        </p:txBody>
      </p:sp>
      <p:pic>
        <p:nvPicPr>
          <p:cNvPr id="176" name="Object 4" descr="/Users/phillipball/Projects/Cisco/Netacad 3/netacad-vudu/src/pptx/assets/Cisco_logo_sm.png"/>
          <p:cNvPicPr/>
          <p:nvPr/>
        </p:nvPicPr>
        <p:blipFill>
          <a:blip r:embed="rId2"/>
          <a:stretch/>
        </p:blipFill>
        <p:spPr>
          <a:xfrm>
            <a:off x="457200" y="4629240"/>
            <a:ext cx="365040" cy="182160"/>
          </a:xfrm>
          <a:prstGeom prst="rect">
            <a:avLst/>
          </a:prstGeom>
          <a:ln w="0">
            <a:noFill/>
          </a:ln>
        </p:spPr>
      </p:pic>
      <p:sp>
        <p:nvSpPr>
          <p:cNvPr id="177" name="PlaceHolder 1"/>
          <p:cNvSpPr>
            <a:spLocks noGrp="1"/>
          </p:cNvSpPr>
          <p:nvPr>
            <p:ph type="sldNum" idx="3"/>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5D135C6B-7995-4CEB-922A-8610133D33D2}" type="slidenum">
              <a:rPr b="0" lang="en-US" sz="600" spc="-1" strike="noStrike">
                <a:solidFill>
                  <a:srgbClr val="d9d9d9"/>
                </a:solidFill>
                <a:latin typeface="Calibri"/>
              </a:rPr>
              <a:t>&lt;number&gt;</a:t>
            </a:fld>
            <a:endParaRPr b="0" lang="en-AU" sz="600" spc="-1" strike="noStrike">
              <a:latin typeface="Times New Roman"/>
            </a:endParaRPr>
          </a:p>
        </p:txBody>
      </p:sp>
      <p:sp>
        <p:nvSpPr>
          <p:cNvPr id="178"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AU" sz="4400" spc="-1" strike="noStrike">
                <a:latin typeface="Arial"/>
              </a:rPr>
              <a:t>Click to edit the title text format</a:t>
            </a:r>
            <a:endParaRPr b="0" lang="en-AU" sz="4400" spc="-1" strike="noStrike">
              <a:latin typeface="Arial"/>
            </a:endParaRPr>
          </a:p>
        </p:txBody>
      </p:sp>
      <p:sp>
        <p:nvSpPr>
          <p:cNvPr id="179"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b9bd5"/>
        </a:solidFill>
      </p:bgPr>
    </p:bg>
    <p:spTree>
      <p:nvGrpSpPr>
        <p:cNvPr id="1" name=""/>
        <p:cNvGrpSpPr/>
        <p:nvPr/>
      </p:nvGrpSpPr>
      <p:grpSpPr>
        <a:xfrm>
          <a:off x="0" y="0"/>
          <a:ext cx="0" cy="0"/>
          <a:chOff x="0" y="0"/>
          <a:chExt cx="0" cy="0"/>
        </a:xfrm>
      </p:grpSpPr>
      <p:pic>
        <p:nvPicPr>
          <p:cNvPr id="216" name="Picture 1" descr=""/>
          <p:cNvPicPr/>
          <p:nvPr/>
        </p:nvPicPr>
        <p:blipFill>
          <a:blip r:embed="rId2"/>
          <a:stretch/>
        </p:blipFill>
        <p:spPr>
          <a:xfrm>
            <a:off x="0" y="0"/>
            <a:ext cx="9143280" cy="5165280"/>
          </a:xfrm>
          <a:prstGeom prst="rect">
            <a:avLst/>
          </a:prstGeom>
          <a:ln w="0">
            <a:noFill/>
          </a:ln>
        </p:spPr>
      </p:pic>
      <p:grpSp>
        <p:nvGrpSpPr>
          <p:cNvPr id="217" name="Group 4"/>
          <p:cNvGrpSpPr/>
          <p:nvPr/>
        </p:nvGrpSpPr>
        <p:grpSpPr>
          <a:xfrm>
            <a:off x="3746160" y="2129760"/>
            <a:ext cx="1617480" cy="860040"/>
            <a:chOff x="3746160" y="2129760"/>
            <a:chExt cx="1617480" cy="860040"/>
          </a:xfrm>
        </p:grpSpPr>
        <p:sp>
          <p:nvSpPr>
            <p:cNvPr id="218" name="Rectangle 5"/>
            <p:cNvSpPr/>
            <p:nvPr/>
          </p:nvSpPr>
          <p:spPr>
            <a:xfrm>
              <a:off x="4204080" y="2700360"/>
              <a:ext cx="70200" cy="282960"/>
            </a:xfrm>
            <a:prstGeom prst="rect">
              <a:avLst/>
            </a:prstGeom>
            <a:solidFill>
              <a:schemeClr val="accent5"/>
            </a:solidFill>
            <a:ln w="0">
              <a:noFill/>
            </a:ln>
          </p:spPr>
          <p:style>
            <a:lnRef idx="0"/>
            <a:fillRef idx="0"/>
            <a:effectRef idx="0"/>
            <a:fontRef idx="minor"/>
          </p:style>
        </p:sp>
        <p:sp>
          <p:nvSpPr>
            <p:cNvPr id="219" name="Freeform 6"/>
            <p:cNvSpPr/>
            <p:nvPr/>
          </p:nvSpPr>
          <p:spPr>
            <a:xfrm>
              <a:off x="4632480" y="2697120"/>
              <a:ext cx="212040" cy="292680"/>
            </a:xfrm>
            <a:custGeom>
              <a:avLst/>
              <a:gdLst/>
              <a:ahLst/>
              <a:rect l="l" t="t"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w="0">
              <a:noFill/>
            </a:ln>
          </p:spPr>
          <p:style>
            <a:lnRef idx="0"/>
            <a:fillRef idx="0"/>
            <a:effectRef idx="0"/>
            <a:fontRef idx="minor"/>
          </p:style>
        </p:sp>
        <p:sp>
          <p:nvSpPr>
            <p:cNvPr id="220" name="Freeform 7"/>
            <p:cNvSpPr/>
            <p:nvPr/>
          </p:nvSpPr>
          <p:spPr>
            <a:xfrm>
              <a:off x="3891240" y="2697120"/>
              <a:ext cx="215280" cy="292680"/>
            </a:xfrm>
            <a:custGeom>
              <a:avLst/>
              <a:gdLst/>
              <a:ahLst/>
              <a:rect l="l" t="t"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w="0">
              <a:noFill/>
            </a:ln>
          </p:spPr>
          <p:style>
            <a:lnRef idx="0"/>
            <a:fillRef idx="0"/>
            <a:effectRef idx="0"/>
            <a:fontRef idx="minor"/>
          </p:style>
        </p:sp>
        <p:sp>
          <p:nvSpPr>
            <p:cNvPr id="221" name="Freeform 8"/>
            <p:cNvSpPr/>
            <p:nvPr/>
          </p:nvSpPr>
          <p:spPr>
            <a:xfrm>
              <a:off x="4922640" y="2697120"/>
              <a:ext cx="292680" cy="292680"/>
            </a:xfrm>
            <a:custGeom>
              <a:avLst/>
              <a:gdLst/>
              <a:ahLst/>
              <a:rect l="l" t="t"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chemeClr val="accent5"/>
            </a:solidFill>
            <a:ln w="0">
              <a:noFill/>
            </a:ln>
          </p:spPr>
          <p:style>
            <a:lnRef idx="0"/>
            <a:fillRef idx="0"/>
            <a:effectRef idx="0"/>
            <a:fontRef idx="minor"/>
          </p:style>
        </p:sp>
        <p:sp>
          <p:nvSpPr>
            <p:cNvPr id="222" name="Freeform 9"/>
            <p:cNvSpPr/>
            <p:nvPr/>
          </p:nvSpPr>
          <p:spPr>
            <a:xfrm>
              <a:off x="4368240" y="2697120"/>
              <a:ext cx="192600" cy="292680"/>
            </a:xfrm>
            <a:custGeom>
              <a:avLst/>
              <a:gdLst/>
              <a:ahLst/>
              <a:rect l="l" t="t"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chemeClr val="accent5"/>
            </a:solidFill>
            <a:ln w="0">
              <a:noFill/>
            </a:ln>
          </p:spPr>
          <p:style>
            <a:lnRef idx="0"/>
            <a:fillRef idx="0"/>
            <a:effectRef idx="0"/>
            <a:fontRef idx="minor"/>
          </p:style>
        </p:sp>
        <p:sp>
          <p:nvSpPr>
            <p:cNvPr id="223" name="Freeform 10"/>
            <p:cNvSpPr/>
            <p:nvPr/>
          </p:nvSpPr>
          <p:spPr>
            <a:xfrm>
              <a:off x="3746160" y="2361960"/>
              <a:ext cx="70200" cy="144360"/>
            </a:xfrm>
            <a:custGeom>
              <a:avLst/>
              <a:gdLst/>
              <a:ahLst/>
              <a:rect l="l" t="t"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w="0">
              <a:noFill/>
            </a:ln>
          </p:spPr>
          <p:style>
            <a:lnRef idx="0"/>
            <a:fillRef idx="0"/>
            <a:effectRef idx="0"/>
            <a:fontRef idx="minor"/>
          </p:style>
        </p:sp>
        <p:sp>
          <p:nvSpPr>
            <p:cNvPr id="224" name="Freeform 11"/>
            <p:cNvSpPr/>
            <p:nvPr/>
          </p:nvSpPr>
          <p:spPr>
            <a:xfrm>
              <a:off x="3939840" y="2265120"/>
              <a:ext cx="70200" cy="240840"/>
            </a:xfrm>
            <a:custGeom>
              <a:avLst/>
              <a:gdLst/>
              <a:ahLst/>
              <a:rect l="l" t="t"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225" name="Freeform 12"/>
            <p:cNvSpPr/>
            <p:nvPr/>
          </p:nvSpPr>
          <p:spPr>
            <a:xfrm>
              <a:off x="4133160" y="2129760"/>
              <a:ext cx="70200" cy="447120"/>
            </a:xfrm>
            <a:custGeom>
              <a:avLst/>
              <a:gdLst/>
              <a:ahLst/>
              <a:rect l="l" t="t"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chemeClr val="accent5"/>
            </a:solidFill>
            <a:ln w="0">
              <a:noFill/>
            </a:ln>
          </p:spPr>
          <p:style>
            <a:lnRef idx="0"/>
            <a:fillRef idx="0"/>
            <a:effectRef idx="0"/>
            <a:fontRef idx="minor"/>
          </p:style>
        </p:sp>
        <p:sp>
          <p:nvSpPr>
            <p:cNvPr id="226" name="Freeform 13"/>
            <p:cNvSpPr/>
            <p:nvPr/>
          </p:nvSpPr>
          <p:spPr>
            <a:xfrm>
              <a:off x="4326480" y="2265120"/>
              <a:ext cx="70200" cy="240840"/>
            </a:xfrm>
            <a:custGeom>
              <a:avLst/>
              <a:gdLst/>
              <a:ahLst/>
              <a:rect l="l" t="t"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227" name="Freeform 14"/>
            <p:cNvSpPr/>
            <p:nvPr/>
          </p:nvSpPr>
          <p:spPr>
            <a:xfrm>
              <a:off x="4519800" y="2361960"/>
              <a:ext cx="70200" cy="144360"/>
            </a:xfrm>
            <a:custGeom>
              <a:avLst/>
              <a:gdLst/>
              <a:ahLst/>
              <a:rect l="l" t="t"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w="0">
              <a:noFill/>
            </a:ln>
          </p:spPr>
          <p:style>
            <a:lnRef idx="0"/>
            <a:fillRef idx="0"/>
            <a:effectRef idx="0"/>
            <a:fontRef idx="minor"/>
          </p:style>
        </p:sp>
        <p:sp>
          <p:nvSpPr>
            <p:cNvPr id="228" name="Freeform 15"/>
            <p:cNvSpPr/>
            <p:nvPr/>
          </p:nvSpPr>
          <p:spPr>
            <a:xfrm>
              <a:off x="4713120" y="2265120"/>
              <a:ext cx="70200" cy="240840"/>
            </a:xfrm>
            <a:custGeom>
              <a:avLst/>
              <a:gdLst/>
              <a:ahLst/>
              <a:rect l="l" t="t"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229" name="Freeform 16"/>
            <p:cNvSpPr/>
            <p:nvPr/>
          </p:nvSpPr>
          <p:spPr>
            <a:xfrm>
              <a:off x="4906440" y="2129760"/>
              <a:ext cx="70200" cy="447120"/>
            </a:xfrm>
            <a:custGeom>
              <a:avLst/>
              <a:gdLst/>
              <a:ahLst/>
              <a:rect l="l" t="t"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chemeClr val="accent5"/>
            </a:solidFill>
            <a:ln w="0">
              <a:noFill/>
            </a:ln>
          </p:spPr>
          <p:style>
            <a:lnRef idx="0"/>
            <a:fillRef idx="0"/>
            <a:effectRef idx="0"/>
            <a:fontRef idx="minor"/>
          </p:style>
        </p:sp>
        <p:sp>
          <p:nvSpPr>
            <p:cNvPr id="230" name="Freeform 17"/>
            <p:cNvSpPr/>
            <p:nvPr/>
          </p:nvSpPr>
          <p:spPr>
            <a:xfrm>
              <a:off x="5100120" y="2265120"/>
              <a:ext cx="70200" cy="240840"/>
            </a:xfrm>
            <a:custGeom>
              <a:avLst/>
              <a:gdLst/>
              <a:ahLst/>
              <a:rect l="l" t="t"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w="0">
              <a:noFill/>
            </a:ln>
          </p:spPr>
          <p:style>
            <a:lnRef idx="0"/>
            <a:fillRef idx="0"/>
            <a:effectRef idx="0"/>
            <a:fontRef idx="minor"/>
          </p:style>
        </p:sp>
        <p:sp>
          <p:nvSpPr>
            <p:cNvPr id="231" name="Freeform 18"/>
            <p:cNvSpPr/>
            <p:nvPr/>
          </p:nvSpPr>
          <p:spPr>
            <a:xfrm>
              <a:off x="5293440" y="2361960"/>
              <a:ext cx="70200" cy="144360"/>
            </a:xfrm>
            <a:custGeom>
              <a:avLst/>
              <a:gdLst/>
              <a:ahLst/>
              <a:rect l="l" t="t"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chemeClr val="accent5"/>
            </a:solidFill>
            <a:ln w="0">
              <a:noFill/>
            </a:ln>
          </p:spPr>
          <p:style>
            <a:lnRef idx="0"/>
            <a:fillRef idx="0"/>
            <a:effectRef idx="0"/>
            <a:fontRef idx="minor"/>
          </p:style>
        </p:sp>
      </p:grpSp>
      <p:sp>
        <p:nvSpPr>
          <p:cNvPr id="2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AU" sz="4400" spc="-1" strike="noStrike">
                <a:latin typeface="Arial"/>
              </a:rPr>
              <a:t>Click to edit the title text format</a:t>
            </a:r>
            <a:endParaRPr b="0" lang="en-AU" sz="4400" spc="-1" strike="noStrike">
              <a:latin typeface="Arial"/>
            </a:endParaRPr>
          </a:p>
        </p:txBody>
      </p:sp>
      <p:sp>
        <p:nvSpPr>
          <p:cNvPr id="23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49.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49.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9.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9.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49.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49.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49.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49.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49.xml"/><Relationship Id="rId4"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49.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49.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49.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49.xml"/><Relationship Id="rId4"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49.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49.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49.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49.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49.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9.xml"/><Relationship Id="rId3"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49.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49.xml"/><Relationship Id="rId4"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49.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9.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49.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49.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slideLayout" Target="../slideLayouts/slideLayout49.xml"/><Relationship Id="rId5"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9.xml"/><Relationship Id="rId3"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9.xml"/><Relationship Id="rId3"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49.xml"/><Relationship Id="rId4"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49.xml"/><Relationship Id="rId3"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9.xml"/><Relationship Id="rId3"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49.xml"/><Relationship Id="rId3"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9.xml"/><Relationship Id="rId3"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9.xml"/><Relationship Id="rId3"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49.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p:nvPr>
        </p:nvSpPr>
        <p:spPr>
          <a:xfrm>
            <a:off x="457200" y="1542960"/>
            <a:ext cx="6400080" cy="1828080"/>
          </a:xfrm>
          <a:prstGeom prst="rect">
            <a:avLst/>
          </a:prstGeom>
          <a:noFill/>
          <a:ln w="0">
            <a:noFill/>
          </a:ln>
        </p:spPr>
        <p:txBody>
          <a:bodyPr lIns="90000" rIns="90000" tIns="45000" bIns="45000" anchor="t">
            <a:noAutofit/>
          </a:bodyPr>
          <a:p>
            <a:pPr>
              <a:lnSpc>
                <a:spcPct val="100000"/>
              </a:lnSpc>
              <a:spcBef>
                <a:spcPts val="720"/>
              </a:spcBef>
              <a:buNone/>
              <a:tabLst>
                <a:tab algn="l" pos="0"/>
              </a:tabLst>
            </a:pPr>
            <a:r>
              <a:rPr b="0" lang="en-US" sz="3600" spc="-1" strike="noStrike">
                <a:solidFill>
                  <a:srgbClr val="afe8fb"/>
                </a:solidFill>
                <a:latin typeface="Arial"/>
                <a:ea typeface="Arial"/>
              </a:rPr>
              <a:t>Device Monitoring and Management</a:t>
            </a:r>
            <a:endParaRPr b="0" lang="en-AU" sz="3600" spc="-1" strike="noStrike">
              <a:latin typeface="Arial"/>
            </a:endParaRPr>
          </a:p>
        </p:txBody>
      </p:sp>
      <p:sp>
        <p:nvSpPr>
          <p:cNvPr id="277" name="Object2"/>
          <p:cNvSpPr/>
          <p:nvPr/>
        </p:nvSpPr>
        <p:spPr>
          <a:xfrm>
            <a:off x="457200" y="3343320"/>
            <a:ext cx="3656880" cy="91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solidFill>
                  <a:srgbClr val="cee8c3"/>
                </a:solidFill>
                <a:latin typeface="Arial"/>
                <a:ea typeface="Arial"/>
              </a:rPr>
              <a:t>Instructor Materials</a:t>
            </a:r>
            <a:endParaRPr b="0" lang="en-AU" sz="2000" spc="-1" strike="noStrike">
              <a:latin typeface="Arial"/>
            </a:endParaRPr>
          </a:p>
        </p:txBody>
      </p:sp>
      <p:sp>
        <p:nvSpPr>
          <p:cNvPr id="278" name="PlaceHolder 2"/>
          <p:cNvSpPr>
            <a:spLocks noGrp="1"/>
          </p:cNvSpPr>
          <p:nvPr>
            <p:ph/>
          </p:nvPr>
        </p:nvSpPr>
        <p:spPr>
          <a:xfrm>
            <a:off x="457200" y="4114800"/>
            <a:ext cx="3656880" cy="913680"/>
          </a:xfrm>
          <a:prstGeom prst="rect">
            <a:avLst/>
          </a:prstGeom>
          <a:noFill/>
          <a:ln w="0">
            <a:noFill/>
          </a:ln>
        </p:spPr>
        <p:txBody>
          <a:bodyPr lIns="90000" rIns="90000" tIns="45000" bIns="45000" anchor="t">
            <a:noAutofit/>
          </a:bodyPr>
          <a:p>
            <a:pPr>
              <a:lnSpc>
                <a:spcPct val="100000"/>
              </a:lnSpc>
              <a:spcBef>
                <a:spcPts val="241"/>
              </a:spcBef>
              <a:buNone/>
              <a:tabLst>
                <a:tab algn="l" pos="0"/>
              </a:tabLst>
            </a:pPr>
            <a:r>
              <a:rPr b="0" lang="en-US" sz="1200" spc="-1" strike="noStrike">
                <a:solidFill>
                  <a:srgbClr val="afe8fb"/>
                </a:solidFill>
                <a:latin typeface="Arial"/>
                <a:ea typeface="Arial"/>
              </a:rPr>
              <a:t>Networking Security v1.0</a:t>
            </a:r>
            <a:endParaRPr b="0" lang="en-AU" sz="1200" spc="-1" strike="noStrike">
              <a:latin typeface="Arial"/>
            </a:endParaRPr>
          </a:p>
          <a:p>
            <a:pPr>
              <a:lnSpc>
                <a:spcPct val="100000"/>
              </a:lnSpc>
              <a:spcBef>
                <a:spcPts val="241"/>
              </a:spcBef>
              <a:buNone/>
              <a:tabLst>
                <a:tab algn="l" pos="0"/>
              </a:tabLst>
            </a:pPr>
            <a:endParaRPr b="0" lang="en-AU" sz="1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Secure Cisco IOS Image and Configuration Files</a:t>
            </a:r>
            <a:endParaRPr b="0" lang="en-AU" sz="1600" spc="-1" strike="noStrike">
              <a:latin typeface="Arial"/>
            </a:endParaRPr>
          </a:p>
        </p:txBody>
      </p:sp>
      <p:sp>
        <p:nvSpPr>
          <p:cNvPr id="307"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Configuring Secure Copy</a:t>
            </a:r>
            <a:endParaRPr b="0" lang="en-AU" sz="2200" spc="-1" strike="noStrike">
              <a:latin typeface="Arial"/>
            </a:endParaRPr>
          </a:p>
        </p:txBody>
      </p:sp>
      <p:sp>
        <p:nvSpPr>
          <p:cNvPr id="308" name="Object4"/>
          <p:cNvSpPr/>
          <p:nvPr/>
        </p:nvSpPr>
        <p:spPr>
          <a:xfrm>
            <a:off x="0" y="635040"/>
            <a:ext cx="9359280" cy="257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solidFill>
                  <a:srgbClr val="000000"/>
                </a:solidFill>
                <a:latin typeface="Arial"/>
                <a:ea typeface="DejaVu Sans"/>
              </a:rPr>
              <a:t>The Secure Copy Protocol (SCP) feature is used to remotely copy IOS and configuration files. SCP provides a secure and authenticated method for copying router configuration or router image files to a remote location. SRC relies on SCP relies on SSH to secure communication and AAA to provide authentication and authorization.</a:t>
            </a:r>
            <a:endParaRPr b="0" lang="en-AU" sz="1400" spc="-1" strike="noStrike">
              <a:latin typeface="Arial"/>
            </a:endParaRPr>
          </a:p>
          <a:p>
            <a:pPr>
              <a:lnSpc>
                <a:spcPct val="100000"/>
              </a:lnSpc>
              <a:buNone/>
            </a:pPr>
            <a:endParaRPr b="0" lang="en-AU" sz="1400" spc="-1" strike="noStrike">
              <a:latin typeface="Arial"/>
            </a:endParaRPr>
          </a:p>
          <a:p>
            <a:pPr>
              <a:lnSpc>
                <a:spcPct val="100000"/>
              </a:lnSpc>
              <a:buNone/>
            </a:pPr>
            <a:r>
              <a:rPr b="0" lang="en-US" sz="1400" spc="-1" strike="noStrike">
                <a:solidFill>
                  <a:srgbClr val="000000"/>
                </a:solidFill>
                <a:latin typeface="Arial"/>
                <a:ea typeface="DejaVu Sans"/>
              </a:rPr>
              <a:t>Configure the router for server-side SCP with local AAA:</a:t>
            </a:r>
            <a:endParaRPr b="0" lang="en-AU" sz="1400" spc="-1" strike="noStrike">
              <a:latin typeface="Arial"/>
            </a:endParaRPr>
          </a:p>
          <a:p>
            <a:pPr>
              <a:lnSpc>
                <a:spcPct val="100000"/>
              </a:lnSpc>
              <a:buNone/>
            </a:pPr>
            <a:endParaRPr b="0" lang="en-AU" sz="1400" spc="-1" strike="noStrike">
              <a:latin typeface="Arial"/>
            </a:endParaRPr>
          </a:p>
          <a:p>
            <a:pPr>
              <a:lnSpc>
                <a:spcPct val="100000"/>
              </a:lnSpc>
              <a:buNone/>
            </a:pPr>
            <a:r>
              <a:rPr b="1" lang="en-US" sz="1350" spc="-1" strike="noStrike">
                <a:solidFill>
                  <a:srgbClr val="000000"/>
                </a:solidFill>
                <a:latin typeface="Arial"/>
                <a:ea typeface="DejaVu Sans"/>
              </a:rPr>
              <a:t>Step 1</a:t>
            </a:r>
            <a:r>
              <a:rPr b="0" lang="en-US" sz="1350" spc="-1" strike="noStrike">
                <a:solidFill>
                  <a:srgbClr val="000000"/>
                </a:solidFill>
                <a:latin typeface="Arial"/>
                <a:ea typeface="DejaVu Sans"/>
              </a:rPr>
              <a:t>. Configure SSH, if not already configured.</a:t>
            </a:r>
            <a:endParaRPr b="0" lang="en-AU" sz="1350" spc="-1" strike="noStrike">
              <a:latin typeface="Arial"/>
            </a:endParaRPr>
          </a:p>
          <a:p>
            <a:pPr>
              <a:lnSpc>
                <a:spcPct val="100000"/>
              </a:lnSpc>
              <a:buNone/>
            </a:pPr>
            <a:endParaRPr b="0" lang="en-AU" sz="1350" spc="-1" strike="noStrike">
              <a:latin typeface="Arial"/>
            </a:endParaRPr>
          </a:p>
          <a:p>
            <a:pPr>
              <a:lnSpc>
                <a:spcPct val="100000"/>
              </a:lnSpc>
              <a:buNone/>
            </a:pPr>
            <a:r>
              <a:rPr b="1" lang="en-US" sz="1350" spc="-1" strike="noStrike">
                <a:solidFill>
                  <a:srgbClr val="000000"/>
                </a:solidFill>
                <a:latin typeface="Arial"/>
                <a:ea typeface="DejaVu Sans"/>
              </a:rPr>
              <a:t>Step 2</a:t>
            </a:r>
            <a:r>
              <a:rPr b="0" lang="en-US" sz="1350" spc="-1" strike="noStrike">
                <a:solidFill>
                  <a:srgbClr val="000000"/>
                </a:solidFill>
                <a:latin typeface="Arial"/>
                <a:ea typeface="DejaVu Sans"/>
              </a:rPr>
              <a:t>. For local authentication, configure at least one local database user with privilege level 15.</a:t>
            </a:r>
            <a:endParaRPr b="0" lang="en-AU" sz="1350" spc="-1" strike="noStrike">
              <a:latin typeface="Arial"/>
            </a:endParaRPr>
          </a:p>
          <a:p>
            <a:pPr>
              <a:lnSpc>
                <a:spcPct val="100000"/>
              </a:lnSpc>
              <a:buNone/>
            </a:pPr>
            <a:endParaRPr b="0" lang="en-AU" sz="1350" spc="-1" strike="noStrike">
              <a:latin typeface="Arial"/>
            </a:endParaRPr>
          </a:p>
          <a:p>
            <a:pPr>
              <a:lnSpc>
                <a:spcPct val="100000"/>
              </a:lnSpc>
              <a:buNone/>
            </a:pPr>
            <a:r>
              <a:rPr b="1" lang="en-US" sz="1350" spc="-1" strike="noStrike">
                <a:solidFill>
                  <a:srgbClr val="000000"/>
                </a:solidFill>
                <a:latin typeface="Arial"/>
                <a:ea typeface="DejaVu Sans"/>
              </a:rPr>
              <a:t>Step 3</a:t>
            </a:r>
            <a:r>
              <a:rPr b="0" lang="en-US" sz="1350" spc="-1" strike="noStrike">
                <a:solidFill>
                  <a:srgbClr val="000000"/>
                </a:solidFill>
                <a:latin typeface="Arial"/>
                <a:ea typeface="DejaVu Sans"/>
              </a:rPr>
              <a:t>. Enable AAA with the </a:t>
            </a:r>
            <a:r>
              <a:rPr b="1" lang="en-US" sz="1350" spc="-1" strike="noStrike">
                <a:solidFill>
                  <a:srgbClr val="000000"/>
                </a:solidFill>
                <a:latin typeface="Arial"/>
                <a:ea typeface="DejaVu Sans"/>
              </a:rPr>
              <a:t>aaa new-model</a:t>
            </a:r>
            <a:r>
              <a:rPr b="0" lang="en-US" sz="1350" spc="-1" strike="noStrike">
                <a:solidFill>
                  <a:srgbClr val="000000"/>
                </a:solidFill>
                <a:latin typeface="Arial"/>
                <a:ea typeface="DejaVu Sans"/>
              </a:rPr>
              <a:t> global configuration mode command.</a:t>
            </a:r>
            <a:endParaRPr b="0" lang="en-AU" sz="1350" spc="-1" strike="noStrike">
              <a:latin typeface="Arial"/>
            </a:endParaRPr>
          </a:p>
          <a:p>
            <a:pPr>
              <a:lnSpc>
                <a:spcPct val="100000"/>
              </a:lnSpc>
              <a:buNone/>
            </a:pPr>
            <a:endParaRPr b="0" lang="en-AU" sz="1350" spc="-1" strike="noStrike">
              <a:latin typeface="Arial"/>
            </a:endParaRPr>
          </a:p>
          <a:p>
            <a:pPr>
              <a:lnSpc>
                <a:spcPct val="100000"/>
              </a:lnSpc>
              <a:buNone/>
            </a:pPr>
            <a:r>
              <a:rPr b="1" lang="en-US" sz="1350" spc="-1" strike="noStrike">
                <a:solidFill>
                  <a:srgbClr val="000000"/>
                </a:solidFill>
                <a:latin typeface="Arial"/>
                <a:ea typeface="DejaVu Sans"/>
              </a:rPr>
              <a:t>Step 4</a:t>
            </a:r>
            <a:r>
              <a:rPr b="0" lang="en-US" sz="1350" spc="-1" strike="noStrike">
                <a:solidFill>
                  <a:srgbClr val="000000"/>
                </a:solidFill>
                <a:latin typeface="Arial"/>
                <a:ea typeface="DejaVu Sans"/>
              </a:rPr>
              <a:t>. Use the </a:t>
            </a:r>
            <a:r>
              <a:rPr b="1" lang="en-US" sz="1350" spc="-1" strike="noStrike">
                <a:solidFill>
                  <a:srgbClr val="000000"/>
                </a:solidFill>
                <a:latin typeface="Arial"/>
                <a:ea typeface="DejaVu Sans"/>
              </a:rPr>
              <a:t>aaa authentication login default local</a:t>
            </a:r>
            <a:r>
              <a:rPr b="0" lang="en-US" sz="1350" spc="-1" strike="noStrike">
                <a:solidFill>
                  <a:srgbClr val="000000"/>
                </a:solidFill>
                <a:latin typeface="Arial"/>
                <a:ea typeface="DejaVu Sans"/>
              </a:rPr>
              <a:t> command to specify that the local database be used for authentication.</a:t>
            </a:r>
            <a:endParaRPr b="0" lang="en-AU" sz="1350" spc="-1" strike="noStrike">
              <a:latin typeface="Arial"/>
            </a:endParaRPr>
          </a:p>
          <a:p>
            <a:pPr>
              <a:lnSpc>
                <a:spcPct val="100000"/>
              </a:lnSpc>
              <a:buNone/>
            </a:pPr>
            <a:endParaRPr b="0" lang="en-AU" sz="1350" spc="-1" strike="noStrike">
              <a:latin typeface="Arial"/>
            </a:endParaRPr>
          </a:p>
          <a:p>
            <a:pPr>
              <a:lnSpc>
                <a:spcPct val="100000"/>
              </a:lnSpc>
              <a:buNone/>
            </a:pPr>
            <a:r>
              <a:rPr b="1" lang="en-US" sz="1350" spc="-1" strike="noStrike">
                <a:solidFill>
                  <a:srgbClr val="000000"/>
                </a:solidFill>
                <a:latin typeface="Arial"/>
                <a:ea typeface="DejaVu Sans"/>
              </a:rPr>
              <a:t>Step 5</a:t>
            </a:r>
            <a:r>
              <a:rPr b="0" lang="en-US" sz="1350" spc="-1" strike="noStrike">
                <a:solidFill>
                  <a:srgbClr val="000000"/>
                </a:solidFill>
                <a:latin typeface="Arial"/>
                <a:ea typeface="DejaVu Sans"/>
              </a:rPr>
              <a:t>. Use the </a:t>
            </a:r>
            <a:r>
              <a:rPr b="1" lang="en-US" sz="1350" spc="-1" strike="noStrike">
                <a:solidFill>
                  <a:srgbClr val="000000"/>
                </a:solidFill>
                <a:latin typeface="Arial"/>
                <a:ea typeface="DejaVu Sans"/>
              </a:rPr>
              <a:t>aaa authorization exec default local</a:t>
            </a:r>
            <a:r>
              <a:rPr b="0" lang="en-US" sz="1350" spc="-1" strike="noStrike">
                <a:solidFill>
                  <a:srgbClr val="000000"/>
                </a:solidFill>
                <a:latin typeface="Arial"/>
                <a:ea typeface="DejaVu Sans"/>
              </a:rPr>
              <a:t> command to configure command authorization. In this example, all local users will have access to EXEC commands.</a:t>
            </a:r>
            <a:endParaRPr b="0" lang="en-AU" sz="1350" spc="-1" strike="noStrike">
              <a:latin typeface="Arial"/>
            </a:endParaRPr>
          </a:p>
          <a:p>
            <a:pPr>
              <a:lnSpc>
                <a:spcPct val="100000"/>
              </a:lnSpc>
              <a:buNone/>
            </a:pPr>
            <a:endParaRPr b="0" lang="en-AU" sz="1350" spc="-1" strike="noStrike">
              <a:latin typeface="Arial"/>
            </a:endParaRPr>
          </a:p>
          <a:p>
            <a:pPr>
              <a:lnSpc>
                <a:spcPct val="100000"/>
              </a:lnSpc>
              <a:buNone/>
            </a:pPr>
            <a:r>
              <a:rPr b="1" lang="en-US" sz="1350" spc="-1" strike="noStrike">
                <a:solidFill>
                  <a:srgbClr val="000000"/>
                </a:solidFill>
                <a:latin typeface="Arial"/>
                <a:ea typeface="DejaVu Sans"/>
              </a:rPr>
              <a:t>Step 6</a:t>
            </a:r>
            <a:r>
              <a:rPr b="0" lang="en-US" sz="1350" spc="-1" strike="noStrike">
                <a:solidFill>
                  <a:srgbClr val="000000"/>
                </a:solidFill>
                <a:latin typeface="Arial"/>
                <a:ea typeface="DejaVu Sans"/>
              </a:rPr>
              <a:t>. Enable SCP server-side functionality with the </a:t>
            </a:r>
            <a:r>
              <a:rPr b="1" lang="en-US" sz="1350" spc="-1" strike="noStrike">
                <a:solidFill>
                  <a:srgbClr val="000000"/>
                </a:solidFill>
                <a:latin typeface="Arial"/>
                <a:ea typeface="DejaVu Sans"/>
              </a:rPr>
              <a:t>ip scp server enable</a:t>
            </a:r>
            <a:r>
              <a:rPr b="0" lang="en-US" sz="1350" spc="-1" strike="noStrike">
                <a:solidFill>
                  <a:srgbClr val="000000"/>
                </a:solidFill>
                <a:latin typeface="Arial"/>
                <a:ea typeface="DejaVu Sans"/>
              </a:rPr>
              <a:t> command.</a:t>
            </a:r>
            <a:endParaRPr b="0" lang="en-AU" sz="1350" spc="-1" strike="noStrike">
              <a:latin typeface="Arial"/>
            </a:endParaRPr>
          </a:p>
          <a:p>
            <a:pPr>
              <a:lnSpc>
                <a:spcPct val="100000"/>
              </a:lnSpc>
              <a:buNone/>
            </a:pPr>
            <a:endParaRPr b="0" lang="en-AU" sz="1400" spc="-1" strike="noStrike">
              <a:latin typeface="Arial"/>
            </a:endParaRPr>
          </a:p>
        </p:txBody>
      </p:sp>
      <p:sp>
        <p:nvSpPr>
          <p:cNvPr id="309" name="PlaceHolder 3"/>
          <p:cNvSpPr>
            <a:spLocks noGrp="1"/>
          </p:cNvSpPr>
          <p:nvPr>
            <p:ph type="sldNum" idx="13"/>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96E5AB60-6795-4B2A-8AAC-E669A5DF3155}"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Secure Cisco IOS Image and Configuration Files</a:t>
            </a:r>
            <a:endParaRPr b="0" lang="en-AU" sz="1600" spc="-1" strike="noStrike">
              <a:latin typeface="Arial"/>
            </a:endParaRPr>
          </a:p>
        </p:txBody>
      </p:sp>
      <p:sp>
        <p:nvSpPr>
          <p:cNvPr id="311"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Configuring Secure Copy (Cont.)</a:t>
            </a:r>
            <a:endParaRPr b="0" lang="en-AU" sz="2200" spc="-1" strike="noStrike">
              <a:latin typeface="Arial"/>
            </a:endParaRPr>
          </a:p>
        </p:txBody>
      </p:sp>
      <p:pic>
        <p:nvPicPr>
          <p:cNvPr id="312" name="Picture 5" descr=""/>
          <p:cNvPicPr/>
          <p:nvPr/>
        </p:nvPicPr>
        <p:blipFill>
          <a:blip r:embed="rId1"/>
          <a:stretch/>
        </p:blipFill>
        <p:spPr>
          <a:xfrm>
            <a:off x="1415880" y="889560"/>
            <a:ext cx="6311520" cy="1345680"/>
          </a:xfrm>
          <a:prstGeom prst="rect">
            <a:avLst/>
          </a:prstGeom>
          <a:ln w="0">
            <a:noFill/>
          </a:ln>
        </p:spPr>
      </p:pic>
      <p:pic>
        <p:nvPicPr>
          <p:cNvPr id="313" name="Picture 7" descr=""/>
          <p:cNvPicPr/>
          <p:nvPr/>
        </p:nvPicPr>
        <p:blipFill>
          <a:blip r:embed="rId2"/>
          <a:stretch/>
        </p:blipFill>
        <p:spPr>
          <a:xfrm>
            <a:off x="1415880" y="2444760"/>
            <a:ext cx="4285800" cy="1929600"/>
          </a:xfrm>
          <a:prstGeom prst="rect">
            <a:avLst/>
          </a:prstGeom>
          <a:ln w="0">
            <a:noFill/>
          </a:ln>
        </p:spPr>
      </p:pic>
      <p:sp>
        <p:nvSpPr>
          <p:cNvPr id="314" name="PlaceHolder 3"/>
          <p:cNvSpPr>
            <a:spLocks noGrp="1"/>
          </p:cNvSpPr>
          <p:nvPr>
            <p:ph type="sldNum" idx="14"/>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E1B60CFA-83BA-4CEB-A324-775BACA79247}"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Secure Cisco IOS Image and Configuration Files</a:t>
            </a:r>
            <a:endParaRPr b="0" lang="en-AU" sz="1600" spc="-1" strike="noStrike">
              <a:latin typeface="Arial"/>
            </a:endParaRPr>
          </a:p>
        </p:txBody>
      </p:sp>
      <p:sp>
        <p:nvSpPr>
          <p:cNvPr id="316"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00"/>
              </a:spcBef>
              <a:buNone/>
              <a:tabLst>
                <a:tab algn="l" pos="0"/>
              </a:tabLst>
            </a:pPr>
            <a:r>
              <a:rPr b="0" lang="en-US" sz="2000" spc="-1" strike="noStrike">
                <a:solidFill>
                  <a:srgbClr val="024c69"/>
                </a:solidFill>
                <a:latin typeface="Arial"/>
                <a:ea typeface="Arial"/>
              </a:rPr>
              <a:t>Recover a Router Password</a:t>
            </a:r>
            <a:endParaRPr b="0" lang="en-AU" sz="2000" spc="-1" strike="noStrike">
              <a:latin typeface="Arial"/>
            </a:endParaRPr>
          </a:p>
        </p:txBody>
      </p:sp>
      <p:sp>
        <p:nvSpPr>
          <p:cNvPr id="317" name="TextBox 6"/>
          <p:cNvSpPr/>
          <p:nvPr/>
        </p:nvSpPr>
        <p:spPr>
          <a:xfrm>
            <a:off x="115920" y="987840"/>
            <a:ext cx="1913760" cy="3010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Arial"/>
                <a:ea typeface="DejaVu Sans"/>
              </a:rPr>
              <a:t>If a router is compromised or needs to be recovered from a misconfigured password, an administrator must use password recovery procedures, such as those shown in the table. </a:t>
            </a:r>
            <a:endParaRPr b="0" lang="en-AU" sz="1600" spc="-1" strike="noStrike">
              <a:latin typeface="Arial"/>
            </a:endParaRPr>
          </a:p>
        </p:txBody>
      </p:sp>
      <p:graphicFrame>
        <p:nvGraphicFramePr>
          <p:cNvPr id="318" name="Table 13"/>
          <p:cNvGraphicFramePr/>
          <p:nvPr/>
        </p:nvGraphicFramePr>
        <p:xfrm>
          <a:off x="1959120" y="594360"/>
          <a:ext cx="6996960" cy="0"/>
        </p:xfrm>
        <a:graphic>
          <a:graphicData uri="http://schemas.openxmlformats.org/drawingml/2006/table">
            <a:tbl>
              <a:tblPr/>
              <a:tblGrid>
                <a:gridCol w="2242080"/>
                <a:gridCol w="4755240"/>
              </a:tblGrid>
              <a:tr h="0">
                <a:tc>
                  <a:txBody>
                    <a:bodyPr lIns="37800" rIns="37800" anchor="t">
                      <a:noAutofit/>
                    </a:bodyPr>
                    <a:p>
                      <a:pPr>
                        <a:lnSpc>
                          <a:spcPct val="100000"/>
                        </a:lnSpc>
                        <a:buNone/>
                      </a:pPr>
                      <a:r>
                        <a:rPr b="0" lang="en-US" sz="1200" spc="-1" strike="noStrike">
                          <a:solidFill>
                            <a:srgbClr val="ffffff"/>
                          </a:solidFill>
                          <a:latin typeface="Calibri"/>
                        </a:rPr>
                        <a:t>Recover Router Passwords Steps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anchor="ctr">
                      <a:noAutofit/>
                    </a:bodyPr>
                    <a:p>
                      <a:pPr>
                        <a:lnSpc>
                          <a:spcPct val="100000"/>
                        </a:lnSpc>
                        <a:buNone/>
                      </a:pPr>
                      <a:r>
                        <a:rPr b="1" lang="en-US" sz="1200" spc="-1" strike="noStrike">
                          <a:solidFill>
                            <a:srgbClr val="000000"/>
                          </a:solidFill>
                          <a:latin typeface="Calibri"/>
                        </a:rPr>
                        <a:t>Step 1.</a:t>
                      </a:r>
                      <a:endParaRPr b="0" lang="en-AU" sz="1200" spc="-1" strike="noStrike">
                        <a:latin typeface="Arial"/>
                      </a:endParaRPr>
                    </a:p>
                  </a:txBody>
                  <a:tcPr anchor="ctr" marL="91440" marR="9144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anchor="ctr">
                      <a:noAutofit/>
                    </a:bodyPr>
                    <a:p>
                      <a:pPr>
                        <a:lnSpc>
                          <a:spcPct val="100000"/>
                        </a:lnSpc>
                        <a:buNone/>
                      </a:pPr>
                      <a:r>
                        <a:rPr b="0" lang="en-US" sz="1200" spc="-1" strike="noStrike">
                          <a:solidFill>
                            <a:srgbClr val="000000"/>
                          </a:solidFill>
                          <a:latin typeface="Calibri"/>
                        </a:rPr>
                        <a:t>Connect to the console port.</a:t>
                      </a:r>
                      <a:endParaRPr b="0" lang="en-AU" sz="1200" spc="-1" strike="noStrike">
                        <a:latin typeface="Arial"/>
                      </a:endParaRPr>
                    </a:p>
                  </a:txBody>
                  <a:tcPr anchor="ctr" marL="91440" marR="9144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anchor="ctr">
                      <a:noAutofit/>
                    </a:bodyPr>
                    <a:p>
                      <a:pPr>
                        <a:lnSpc>
                          <a:spcPct val="100000"/>
                        </a:lnSpc>
                        <a:buNone/>
                      </a:pPr>
                      <a:r>
                        <a:rPr b="1" lang="en-US" sz="1200" spc="-1" strike="noStrike">
                          <a:solidFill>
                            <a:srgbClr val="000000"/>
                          </a:solidFill>
                          <a:latin typeface="Calibri"/>
                        </a:rPr>
                        <a:t>Step 2.</a:t>
                      </a:r>
                      <a:endParaRPr b="0" lang="en-AU" sz="1200" spc="-1" strike="noStrike">
                        <a:latin typeface="Arial"/>
                      </a:endParaRPr>
                    </a:p>
                  </a:txBody>
                  <a:tcPr anchor="ctr" marL="91440" marR="9144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anchor="ctr">
                      <a:noAutofit/>
                    </a:bodyPr>
                    <a:p>
                      <a:pPr>
                        <a:lnSpc>
                          <a:spcPct val="100000"/>
                        </a:lnSpc>
                        <a:buNone/>
                      </a:pPr>
                      <a:r>
                        <a:rPr b="0" lang="en-US" sz="1200" spc="-1" strike="noStrike">
                          <a:solidFill>
                            <a:srgbClr val="000000"/>
                          </a:solidFill>
                          <a:latin typeface="Calibri"/>
                        </a:rPr>
                        <a:t>Record the configuration register setting.</a:t>
                      </a:r>
                      <a:endParaRPr b="0" lang="en-AU" sz="1200" spc="-1" strike="noStrike">
                        <a:latin typeface="Arial"/>
                      </a:endParaRPr>
                    </a:p>
                  </a:txBody>
                  <a:tcPr anchor="ctr" marL="91440" marR="9144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anchor="ctr">
                      <a:noAutofit/>
                    </a:bodyPr>
                    <a:p>
                      <a:pPr>
                        <a:lnSpc>
                          <a:spcPct val="100000"/>
                        </a:lnSpc>
                        <a:buNone/>
                      </a:pPr>
                      <a:r>
                        <a:rPr b="1" lang="en-US" sz="1200" spc="-1" strike="noStrike">
                          <a:solidFill>
                            <a:srgbClr val="000000"/>
                          </a:solidFill>
                          <a:latin typeface="Calibri"/>
                        </a:rPr>
                        <a:t>Step 3.</a:t>
                      </a:r>
                      <a:endParaRPr b="0" lang="en-AU" sz="1200" spc="-1" strike="noStrike">
                        <a:latin typeface="Arial"/>
                      </a:endParaRPr>
                    </a:p>
                  </a:txBody>
                  <a:tcPr anchor="ctr" marL="91440" marR="9144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anchor="ctr">
                      <a:noAutofit/>
                    </a:bodyPr>
                    <a:p>
                      <a:pPr>
                        <a:lnSpc>
                          <a:spcPct val="100000"/>
                        </a:lnSpc>
                        <a:buNone/>
                      </a:pPr>
                      <a:r>
                        <a:rPr b="0" lang="en-US" sz="1200" spc="-1" strike="noStrike">
                          <a:solidFill>
                            <a:srgbClr val="000000"/>
                          </a:solidFill>
                          <a:latin typeface="Calibri"/>
                        </a:rPr>
                        <a:t>Power cycle the router.</a:t>
                      </a:r>
                      <a:endParaRPr b="0" lang="en-AU" sz="1200" spc="-1" strike="noStrike">
                        <a:latin typeface="Arial"/>
                      </a:endParaRPr>
                    </a:p>
                  </a:txBody>
                  <a:tcPr anchor="ctr" marL="91440" marR="9144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anchor="ctr">
                      <a:noAutofit/>
                    </a:bodyPr>
                    <a:p>
                      <a:pPr>
                        <a:lnSpc>
                          <a:spcPct val="100000"/>
                        </a:lnSpc>
                        <a:buNone/>
                      </a:pPr>
                      <a:r>
                        <a:rPr b="1" lang="en-US" sz="1200" spc="-1" strike="noStrike">
                          <a:solidFill>
                            <a:srgbClr val="000000"/>
                          </a:solidFill>
                          <a:latin typeface="Calibri"/>
                        </a:rPr>
                        <a:t>Step 4.</a:t>
                      </a:r>
                      <a:endParaRPr b="0" lang="en-AU" sz="1200" spc="-1" strike="noStrike">
                        <a:latin typeface="Arial"/>
                      </a:endParaRPr>
                    </a:p>
                  </a:txBody>
                  <a:tcPr anchor="ctr" marL="91440" marR="9144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anchor="ctr">
                      <a:noAutofit/>
                    </a:bodyPr>
                    <a:p>
                      <a:pPr>
                        <a:lnSpc>
                          <a:spcPct val="100000"/>
                        </a:lnSpc>
                        <a:buNone/>
                      </a:pPr>
                      <a:r>
                        <a:rPr b="0" lang="en-US" sz="1200" spc="-1" strike="noStrike">
                          <a:solidFill>
                            <a:srgbClr val="000000"/>
                          </a:solidFill>
                          <a:latin typeface="Calibri"/>
                        </a:rPr>
                        <a:t>Issue the break sequence.</a:t>
                      </a:r>
                      <a:endParaRPr b="0" lang="en-AU" sz="1200" spc="-1" strike="noStrike">
                        <a:latin typeface="Arial"/>
                      </a:endParaRPr>
                    </a:p>
                  </a:txBody>
                  <a:tcPr anchor="ctr" marL="91440" marR="9144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anchor="ctr">
                      <a:noAutofit/>
                    </a:bodyPr>
                    <a:p>
                      <a:pPr>
                        <a:lnSpc>
                          <a:spcPct val="100000"/>
                        </a:lnSpc>
                        <a:buNone/>
                      </a:pPr>
                      <a:r>
                        <a:rPr b="1" lang="en-US" sz="1200" spc="-1" strike="noStrike">
                          <a:solidFill>
                            <a:srgbClr val="000000"/>
                          </a:solidFill>
                          <a:latin typeface="Calibri"/>
                        </a:rPr>
                        <a:t>Step 5.</a:t>
                      </a:r>
                      <a:endParaRPr b="0" lang="en-AU" sz="1200" spc="-1" strike="noStrike">
                        <a:latin typeface="Arial"/>
                      </a:endParaRPr>
                    </a:p>
                  </a:txBody>
                  <a:tcPr anchor="ctr" marL="91440" marR="9144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anchor="ctr">
                      <a:noAutofit/>
                    </a:bodyPr>
                    <a:p>
                      <a:pPr>
                        <a:lnSpc>
                          <a:spcPct val="100000"/>
                        </a:lnSpc>
                        <a:buNone/>
                      </a:pPr>
                      <a:r>
                        <a:rPr b="0" lang="en-US" sz="1200" spc="-1" strike="noStrike">
                          <a:solidFill>
                            <a:srgbClr val="000000"/>
                          </a:solidFill>
                          <a:latin typeface="Calibri"/>
                        </a:rPr>
                        <a:t>Change the default configuration register with the </a:t>
                      </a:r>
                      <a:r>
                        <a:rPr b="1" lang="en-US" sz="1200" spc="-1" strike="noStrike">
                          <a:solidFill>
                            <a:srgbClr val="000000"/>
                          </a:solidFill>
                          <a:latin typeface="Calibri"/>
                        </a:rPr>
                        <a:t>confreg 0x2142</a:t>
                      </a:r>
                      <a:r>
                        <a:rPr b="0" lang="en-US" sz="1200" spc="-1" strike="noStrike">
                          <a:solidFill>
                            <a:srgbClr val="000000"/>
                          </a:solidFill>
                          <a:latin typeface="Calibri"/>
                        </a:rPr>
                        <a:t> command. </a:t>
                      </a:r>
                      <a:endParaRPr b="0" lang="en-AU" sz="1200" spc="-1" strike="noStrike">
                        <a:latin typeface="Arial"/>
                      </a:endParaRPr>
                    </a:p>
                  </a:txBody>
                  <a:tcPr anchor="ctr" marL="91440" marR="9144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anchor="ctr">
                      <a:noAutofit/>
                    </a:bodyPr>
                    <a:p>
                      <a:pPr>
                        <a:lnSpc>
                          <a:spcPct val="100000"/>
                        </a:lnSpc>
                        <a:buNone/>
                      </a:pPr>
                      <a:r>
                        <a:rPr b="1" lang="en-US" sz="1200" spc="-1" strike="noStrike">
                          <a:solidFill>
                            <a:srgbClr val="000000"/>
                          </a:solidFill>
                          <a:latin typeface="Calibri"/>
                        </a:rPr>
                        <a:t>Step 6.</a:t>
                      </a:r>
                      <a:endParaRPr b="0" lang="en-AU" sz="1200" spc="-1" strike="noStrike">
                        <a:latin typeface="Arial"/>
                      </a:endParaRPr>
                    </a:p>
                  </a:txBody>
                  <a:tcPr anchor="ctr" marL="91440" marR="9144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anchor="ctr">
                      <a:noAutofit/>
                    </a:bodyPr>
                    <a:p>
                      <a:pPr>
                        <a:lnSpc>
                          <a:spcPct val="100000"/>
                        </a:lnSpc>
                        <a:buNone/>
                      </a:pPr>
                      <a:r>
                        <a:rPr b="0" lang="en-US" sz="1200" spc="-1" strike="noStrike">
                          <a:solidFill>
                            <a:srgbClr val="000000"/>
                          </a:solidFill>
                          <a:latin typeface="Calibri"/>
                        </a:rPr>
                        <a:t>Reboot the router.</a:t>
                      </a:r>
                      <a:endParaRPr b="0" lang="en-AU" sz="1200" spc="-1" strike="noStrike">
                        <a:latin typeface="Arial"/>
                      </a:endParaRPr>
                    </a:p>
                  </a:txBody>
                  <a:tcPr anchor="ctr" marL="91440" marR="9144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anchor="ctr">
                      <a:noAutofit/>
                    </a:bodyPr>
                    <a:p>
                      <a:pPr>
                        <a:lnSpc>
                          <a:spcPct val="100000"/>
                        </a:lnSpc>
                        <a:buNone/>
                      </a:pPr>
                      <a:r>
                        <a:rPr b="1" lang="en-US" sz="1200" spc="-1" strike="noStrike">
                          <a:solidFill>
                            <a:srgbClr val="000000"/>
                          </a:solidFill>
                          <a:latin typeface="Calibri"/>
                        </a:rPr>
                        <a:t>Step 7.</a:t>
                      </a:r>
                      <a:endParaRPr b="0" lang="en-AU" sz="1200" spc="-1" strike="noStrike">
                        <a:latin typeface="Arial"/>
                      </a:endParaRPr>
                    </a:p>
                  </a:txBody>
                  <a:tcPr anchor="ctr" marL="91440" marR="9144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anchor="ctr">
                      <a:noAutofit/>
                    </a:bodyPr>
                    <a:p>
                      <a:pPr>
                        <a:lnSpc>
                          <a:spcPct val="100000"/>
                        </a:lnSpc>
                        <a:buNone/>
                      </a:pPr>
                      <a:r>
                        <a:rPr b="0" lang="en-US" sz="1200" spc="-1" strike="noStrike">
                          <a:solidFill>
                            <a:srgbClr val="000000"/>
                          </a:solidFill>
                          <a:latin typeface="Calibri"/>
                        </a:rPr>
                        <a:t>Press </a:t>
                      </a:r>
                      <a:r>
                        <a:rPr b="1" lang="en-US" sz="1200" spc="-1" strike="noStrike">
                          <a:solidFill>
                            <a:srgbClr val="000000"/>
                          </a:solidFill>
                          <a:latin typeface="Calibri"/>
                        </a:rPr>
                        <a:t>Ctrl-C</a:t>
                      </a:r>
                      <a:r>
                        <a:rPr b="0" lang="en-US" sz="1200" spc="-1" strike="noStrike">
                          <a:solidFill>
                            <a:srgbClr val="000000"/>
                          </a:solidFill>
                          <a:latin typeface="Calibri"/>
                        </a:rPr>
                        <a:t> to skip the initial setup procedure.</a:t>
                      </a:r>
                      <a:endParaRPr b="0" lang="en-AU" sz="1200" spc="-1" strike="noStrike">
                        <a:latin typeface="Arial"/>
                      </a:endParaRPr>
                    </a:p>
                  </a:txBody>
                  <a:tcPr anchor="ctr" marL="91440" marR="9144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anchor="ctr">
                      <a:noAutofit/>
                    </a:bodyPr>
                    <a:p>
                      <a:pPr>
                        <a:lnSpc>
                          <a:spcPct val="100000"/>
                        </a:lnSpc>
                        <a:buNone/>
                      </a:pPr>
                      <a:r>
                        <a:rPr b="1" lang="en-US" sz="1200" spc="-1" strike="noStrike">
                          <a:solidFill>
                            <a:srgbClr val="000000"/>
                          </a:solidFill>
                          <a:latin typeface="Calibri"/>
                        </a:rPr>
                        <a:t>Step 8.</a:t>
                      </a:r>
                      <a:endParaRPr b="0" lang="en-AU" sz="1200" spc="-1" strike="noStrike">
                        <a:latin typeface="Arial"/>
                      </a:endParaRPr>
                    </a:p>
                  </a:txBody>
                  <a:tcPr anchor="ctr" marL="91440" marR="9144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anchor="ctr">
                      <a:noAutofit/>
                    </a:bodyPr>
                    <a:p>
                      <a:pPr>
                        <a:lnSpc>
                          <a:spcPct val="100000"/>
                        </a:lnSpc>
                        <a:buNone/>
                      </a:pPr>
                      <a:r>
                        <a:rPr b="0" lang="en-US" sz="1200" spc="-1" strike="noStrike">
                          <a:solidFill>
                            <a:srgbClr val="000000"/>
                          </a:solidFill>
                          <a:latin typeface="Calibri"/>
                        </a:rPr>
                        <a:t>Put the router into privileged EXEC mode.</a:t>
                      </a:r>
                      <a:endParaRPr b="0" lang="en-AU" sz="1200" spc="-1" strike="noStrike">
                        <a:latin typeface="Arial"/>
                      </a:endParaRPr>
                    </a:p>
                  </a:txBody>
                  <a:tcPr anchor="ctr" marL="91440" marR="9144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anchor="ctr">
                      <a:noAutofit/>
                    </a:bodyPr>
                    <a:p>
                      <a:pPr>
                        <a:lnSpc>
                          <a:spcPct val="100000"/>
                        </a:lnSpc>
                        <a:buNone/>
                      </a:pPr>
                      <a:r>
                        <a:rPr b="1" lang="en-US" sz="1200" spc="-1" strike="noStrike">
                          <a:solidFill>
                            <a:srgbClr val="000000"/>
                          </a:solidFill>
                          <a:latin typeface="Calibri"/>
                        </a:rPr>
                        <a:t>Step 9.</a:t>
                      </a:r>
                      <a:endParaRPr b="0" lang="en-AU" sz="1200" spc="-1" strike="noStrike">
                        <a:latin typeface="Arial"/>
                      </a:endParaRPr>
                    </a:p>
                  </a:txBody>
                  <a:tcPr anchor="ctr" marL="91440" marR="9144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anchor="ctr">
                      <a:noAutofit/>
                    </a:bodyPr>
                    <a:p>
                      <a:pPr>
                        <a:lnSpc>
                          <a:spcPct val="100000"/>
                        </a:lnSpc>
                        <a:buNone/>
                      </a:pPr>
                      <a:r>
                        <a:rPr b="0" lang="en-US" sz="1200" spc="-1" strike="noStrike">
                          <a:solidFill>
                            <a:srgbClr val="000000"/>
                          </a:solidFill>
                          <a:latin typeface="Calibri"/>
                        </a:rPr>
                        <a:t>Copy the startup configuration to the running configuration.</a:t>
                      </a:r>
                      <a:endParaRPr b="0" lang="en-AU" sz="1200" spc="-1" strike="noStrike">
                        <a:latin typeface="Arial"/>
                      </a:endParaRPr>
                    </a:p>
                  </a:txBody>
                  <a:tcPr anchor="ctr" marL="91440" marR="9144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anchor="ctr">
                      <a:noAutofit/>
                    </a:bodyPr>
                    <a:p>
                      <a:pPr>
                        <a:lnSpc>
                          <a:spcPct val="100000"/>
                        </a:lnSpc>
                        <a:buNone/>
                      </a:pPr>
                      <a:r>
                        <a:rPr b="1" lang="en-US" sz="1200" spc="-1" strike="noStrike">
                          <a:solidFill>
                            <a:srgbClr val="000000"/>
                          </a:solidFill>
                          <a:latin typeface="Calibri"/>
                        </a:rPr>
                        <a:t>Step 10.</a:t>
                      </a:r>
                      <a:endParaRPr b="0" lang="en-AU" sz="1200" spc="-1" strike="noStrike">
                        <a:latin typeface="Arial"/>
                      </a:endParaRPr>
                    </a:p>
                  </a:txBody>
                  <a:tcPr anchor="ctr" marL="91440" marR="9144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anchor="ctr">
                      <a:noAutofit/>
                    </a:bodyPr>
                    <a:p>
                      <a:pPr>
                        <a:lnSpc>
                          <a:spcPct val="100000"/>
                        </a:lnSpc>
                        <a:buNone/>
                      </a:pPr>
                      <a:r>
                        <a:rPr b="0" lang="en-US" sz="1200" spc="-1" strike="noStrike">
                          <a:solidFill>
                            <a:srgbClr val="000000"/>
                          </a:solidFill>
                          <a:latin typeface="Calibri"/>
                        </a:rPr>
                        <a:t>Verify the configuration.</a:t>
                      </a:r>
                      <a:endParaRPr b="0" lang="en-AU" sz="1200" spc="-1" strike="noStrike">
                        <a:latin typeface="Arial"/>
                      </a:endParaRPr>
                    </a:p>
                  </a:txBody>
                  <a:tcPr anchor="ctr" marL="91440" marR="9144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anchor="ctr">
                      <a:noAutofit/>
                    </a:bodyPr>
                    <a:p>
                      <a:pPr>
                        <a:lnSpc>
                          <a:spcPct val="100000"/>
                        </a:lnSpc>
                        <a:buNone/>
                      </a:pPr>
                      <a:r>
                        <a:rPr b="1" lang="en-US" sz="1200" spc="-1" strike="noStrike">
                          <a:solidFill>
                            <a:srgbClr val="000000"/>
                          </a:solidFill>
                          <a:latin typeface="Calibri"/>
                        </a:rPr>
                        <a:t>Step 11.</a:t>
                      </a:r>
                      <a:endParaRPr b="0" lang="en-AU" sz="1200" spc="-1" strike="noStrike">
                        <a:latin typeface="Arial"/>
                      </a:endParaRPr>
                    </a:p>
                  </a:txBody>
                  <a:tcPr anchor="ctr" marL="91440" marR="9144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anchor="ctr">
                      <a:noAutofit/>
                    </a:bodyPr>
                    <a:p>
                      <a:pPr>
                        <a:lnSpc>
                          <a:spcPct val="100000"/>
                        </a:lnSpc>
                        <a:buNone/>
                      </a:pPr>
                      <a:r>
                        <a:rPr b="0" lang="en-US" sz="1200" spc="-1" strike="noStrike">
                          <a:solidFill>
                            <a:srgbClr val="000000"/>
                          </a:solidFill>
                          <a:latin typeface="Calibri"/>
                        </a:rPr>
                        <a:t>Change the enable secret password.</a:t>
                      </a:r>
                      <a:endParaRPr b="0" lang="en-AU" sz="1200" spc="-1" strike="noStrike">
                        <a:latin typeface="Arial"/>
                      </a:endParaRPr>
                    </a:p>
                  </a:txBody>
                  <a:tcPr anchor="ctr" marL="91440" marR="9144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anchor="ctr">
                      <a:noAutofit/>
                    </a:bodyPr>
                    <a:p>
                      <a:pPr>
                        <a:lnSpc>
                          <a:spcPct val="100000"/>
                        </a:lnSpc>
                        <a:buNone/>
                      </a:pPr>
                      <a:r>
                        <a:rPr b="1" lang="en-US" sz="1200" spc="-1" strike="noStrike">
                          <a:solidFill>
                            <a:srgbClr val="000000"/>
                          </a:solidFill>
                          <a:latin typeface="Calibri"/>
                        </a:rPr>
                        <a:t>Step 12.</a:t>
                      </a:r>
                      <a:endParaRPr b="0" lang="en-AU" sz="1200" spc="-1" strike="noStrike">
                        <a:latin typeface="Arial"/>
                      </a:endParaRPr>
                    </a:p>
                  </a:txBody>
                  <a:tcPr anchor="ctr" marL="91440" marR="9144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anchor="ctr">
                      <a:noAutofit/>
                    </a:bodyPr>
                    <a:p>
                      <a:pPr>
                        <a:lnSpc>
                          <a:spcPct val="100000"/>
                        </a:lnSpc>
                        <a:buNone/>
                      </a:pPr>
                      <a:r>
                        <a:rPr b="0" lang="en-US" sz="1200" spc="-1" strike="noStrike">
                          <a:solidFill>
                            <a:srgbClr val="000000"/>
                          </a:solidFill>
                          <a:latin typeface="Calibri"/>
                        </a:rPr>
                        <a:t>Enable all interfaces.</a:t>
                      </a:r>
                      <a:endParaRPr b="0" lang="en-AU" sz="1200" spc="-1" strike="noStrike">
                        <a:latin typeface="Arial"/>
                      </a:endParaRPr>
                    </a:p>
                  </a:txBody>
                  <a:tcPr anchor="ctr" marL="91440" marR="9144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anchor="ctr">
                      <a:noAutofit/>
                    </a:bodyPr>
                    <a:p>
                      <a:pPr>
                        <a:lnSpc>
                          <a:spcPct val="100000"/>
                        </a:lnSpc>
                        <a:buNone/>
                      </a:pPr>
                      <a:r>
                        <a:rPr b="1" lang="en-US" sz="1200" spc="-1" strike="noStrike">
                          <a:solidFill>
                            <a:srgbClr val="000000"/>
                          </a:solidFill>
                          <a:latin typeface="Calibri"/>
                        </a:rPr>
                        <a:t>Step 13.</a:t>
                      </a:r>
                      <a:endParaRPr b="0" lang="en-AU" sz="1200" spc="-1" strike="noStrike">
                        <a:latin typeface="Arial"/>
                      </a:endParaRPr>
                    </a:p>
                  </a:txBody>
                  <a:tcPr anchor="ctr" marL="91440" marR="9144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anchor="ctr">
                      <a:noAutofit/>
                    </a:bodyPr>
                    <a:p>
                      <a:pPr>
                        <a:lnSpc>
                          <a:spcPct val="100000"/>
                        </a:lnSpc>
                        <a:buNone/>
                      </a:pPr>
                      <a:r>
                        <a:rPr b="0" lang="en-US" sz="1200" spc="-1" strike="noStrike">
                          <a:solidFill>
                            <a:srgbClr val="000000"/>
                          </a:solidFill>
                          <a:latin typeface="Calibri"/>
                        </a:rPr>
                        <a:t>Return the configuration-register to the original setting recorded from Step 2. Use the </a:t>
                      </a:r>
                      <a:r>
                        <a:rPr b="1" lang="en-US" sz="1200" spc="-1" strike="noStrike">
                          <a:solidFill>
                            <a:srgbClr val="000000"/>
                          </a:solidFill>
                          <a:latin typeface="Calibri"/>
                        </a:rPr>
                        <a:t>config-register</a:t>
                      </a:r>
                      <a:r>
                        <a:rPr b="0" lang="en-US" sz="1200" spc="-1" strike="noStrike">
                          <a:solidFill>
                            <a:srgbClr val="000000"/>
                          </a:solidFill>
                          <a:latin typeface="Calibri"/>
                        </a:rPr>
                        <a:t> global config command. </a:t>
                      </a:r>
                      <a:endParaRPr b="0" lang="en-AU" sz="1200" spc="-1" strike="noStrike">
                        <a:latin typeface="Arial"/>
                      </a:endParaRPr>
                    </a:p>
                  </a:txBody>
                  <a:tcPr anchor="ctr" marL="91440" marR="9144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anchor="ctr">
                      <a:noAutofit/>
                    </a:bodyPr>
                    <a:p>
                      <a:pPr>
                        <a:lnSpc>
                          <a:spcPct val="100000"/>
                        </a:lnSpc>
                        <a:buNone/>
                      </a:pPr>
                      <a:r>
                        <a:rPr b="1" lang="en-US" sz="1200" spc="-1" strike="noStrike">
                          <a:solidFill>
                            <a:srgbClr val="000000"/>
                          </a:solidFill>
                          <a:latin typeface="Calibri"/>
                        </a:rPr>
                        <a:t>Step 14.</a:t>
                      </a:r>
                      <a:endParaRPr b="0" lang="en-AU" sz="1200" spc="-1" strike="noStrike">
                        <a:latin typeface="Arial"/>
                      </a:endParaRPr>
                    </a:p>
                  </a:txBody>
                  <a:tcPr anchor="ctr" marL="91440" marR="9144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anchor="ctr">
                      <a:noAutofit/>
                    </a:bodyPr>
                    <a:p>
                      <a:pPr>
                        <a:lnSpc>
                          <a:spcPct val="100000"/>
                        </a:lnSpc>
                        <a:buNone/>
                      </a:pPr>
                      <a:r>
                        <a:rPr b="0" lang="en-US" sz="1200" spc="-1" strike="noStrike">
                          <a:solidFill>
                            <a:srgbClr val="000000"/>
                          </a:solidFill>
                          <a:latin typeface="Calibri"/>
                        </a:rPr>
                        <a:t>Save the configuration changes.</a:t>
                      </a:r>
                      <a:endParaRPr b="0" lang="en-AU" sz="1200" spc="-1" strike="noStrike">
                        <a:latin typeface="Arial"/>
                      </a:endParaRPr>
                    </a:p>
                  </a:txBody>
                  <a:tcPr anchor="ctr" marL="91440" marR="9144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319" name="PlaceHolder 3"/>
          <p:cNvSpPr>
            <a:spLocks noGrp="1"/>
          </p:cNvSpPr>
          <p:nvPr>
            <p:ph type="sldNum" idx="15"/>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8DEA5C83-61CA-47FE-B0AC-8199902A342B}"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Secure Cisco IOS Image and Configuration Files</a:t>
            </a:r>
            <a:endParaRPr b="0" lang="en-AU" sz="1600" spc="-1" strike="noStrike">
              <a:latin typeface="Arial"/>
            </a:endParaRPr>
          </a:p>
        </p:txBody>
      </p:sp>
      <p:sp>
        <p:nvSpPr>
          <p:cNvPr id="321"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Password Recovery </a:t>
            </a:r>
            <a:endParaRPr b="0" lang="en-AU" sz="2200" spc="-1" strike="noStrike">
              <a:latin typeface="Arial"/>
            </a:endParaRPr>
          </a:p>
        </p:txBody>
      </p:sp>
      <p:sp>
        <p:nvSpPr>
          <p:cNvPr id="322" name="Object4"/>
          <p:cNvSpPr/>
          <p:nvPr/>
        </p:nvSpPr>
        <p:spPr>
          <a:xfrm>
            <a:off x="0" y="673560"/>
            <a:ext cx="861948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If someone gained physical access to a router, they could potentially gain control of that device through the password recovery procedure.</a:t>
            </a:r>
            <a:endParaRPr b="0" lang="en-AU" sz="1600" spc="-1" strike="noStrike">
              <a:latin typeface="Arial"/>
            </a:endParaRPr>
          </a:p>
          <a:p>
            <a:pPr>
              <a:lnSpc>
                <a:spcPts val="2001"/>
              </a:lnSpc>
              <a:buNone/>
            </a:pPr>
            <a:endParaRPr b="0" lang="en-AU" sz="1600" spc="-1" strike="noStrike">
              <a:latin typeface="Arial"/>
            </a:endParaRPr>
          </a:p>
          <a:p>
            <a:pPr>
              <a:lnSpc>
                <a:spcPts val="2001"/>
              </a:lnSpc>
              <a:buNone/>
            </a:pPr>
            <a:r>
              <a:rPr b="0" lang="en-US" sz="1600" spc="-1" strike="noStrike">
                <a:solidFill>
                  <a:srgbClr val="000000"/>
                </a:solidFill>
                <a:latin typeface="Arial"/>
                <a:ea typeface="DejaVu Sans"/>
              </a:rPr>
              <a:t>An administrator can mitigate this potential security breach by using the </a:t>
            </a:r>
            <a:r>
              <a:rPr b="1" lang="en-US" sz="1600" spc="-1" strike="noStrike">
                <a:solidFill>
                  <a:srgbClr val="000000"/>
                </a:solidFill>
                <a:latin typeface="Arial"/>
                <a:ea typeface="DejaVu Sans"/>
              </a:rPr>
              <a:t>no service password-recovery</a:t>
            </a:r>
            <a:r>
              <a:rPr b="0" lang="en-US" sz="1600" spc="-1" strike="noStrike">
                <a:solidFill>
                  <a:srgbClr val="000000"/>
                </a:solidFill>
                <a:latin typeface="Arial"/>
                <a:ea typeface="DejaVu Sans"/>
              </a:rPr>
              <a:t> global configuration mode command. This command is a hidden Cisco IOS command and has no arguments or keywords. When the </a:t>
            </a:r>
            <a:r>
              <a:rPr b="1" lang="en-US" sz="1600" spc="-1" strike="noStrike">
                <a:solidFill>
                  <a:srgbClr val="000000"/>
                </a:solidFill>
                <a:latin typeface="Arial"/>
                <a:ea typeface="DejaVu Sans"/>
              </a:rPr>
              <a:t>no service password-recovery</a:t>
            </a:r>
            <a:r>
              <a:rPr b="0" lang="en-US" sz="1600" spc="-1" strike="noStrike">
                <a:solidFill>
                  <a:srgbClr val="000000"/>
                </a:solidFill>
                <a:latin typeface="Arial"/>
                <a:ea typeface="DejaVu Sans"/>
              </a:rPr>
              <a:t> command is entered, a warning message displays and must be acknowledged before the feature is enabled, as shown in the figure.</a:t>
            </a:r>
            <a:endParaRPr b="0" lang="en-AU" sz="1600" spc="-1" strike="noStrike">
              <a:latin typeface="Arial"/>
            </a:endParaRPr>
          </a:p>
        </p:txBody>
      </p:sp>
      <p:pic>
        <p:nvPicPr>
          <p:cNvPr id="323" name="Picture 7" descr=""/>
          <p:cNvPicPr/>
          <p:nvPr/>
        </p:nvPicPr>
        <p:blipFill>
          <a:blip r:embed="rId1"/>
          <a:stretch/>
        </p:blipFill>
        <p:spPr>
          <a:xfrm>
            <a:off x="1884240" y="3016080"/>
            <a:ext cx="4851000" cy="1612440"/>
          </a:xfrm>
          <a:prstGeom prst="rect">
            <a:avLst/>
          </a:prstGeom>
          <a:ln w="0">
            <a:noFill/>
          </a:ln>
        </p:spPr>
      </p:pic>
      <p:sp>
        <p:nvSpPr>
          <p:cNvPr id="324" name="PlaceHolder 3"/>
          <p:cNvSpPr>
            <a:spLocks noGrp="1"/>
          </p:cNvSpPr>
          <p:nvPr>
            <p:ph type="sldNum" idx="16"/>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0B4B3B78-3852-4470-95E2-D6BB1296600E}"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Secure Cisco IOS Image and Configuration Files</a:t>
            </a:r>
            <a:endParaRPr b="0" lang="en-AU" sz="1600" spc="-1" strike="noStrike">
              <a:latin typeface="Arial"/>
            </a:endParaRPr>
          </a:p>
        </p:txBody>
      </p:sp>
      <p:sp>
        <p:nvSpPr>
          <p:cNvPr id="326"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Password Recovery (Cont.) </a:t>
            </a:r>
            <a:endParaRPr b="0" lang="en-AU" sz="2200" spc="-1" strike="noStrike">
              <a:latin typeface="Arial"/>
            </a:endParaRPr>
          </a:p>
        </p:txBody>
      </p:sp>
      <p:sp>
        <p:nvSpPr>
          <p:cNvPr id="327" name="Object4"/>
          <p:cNvSpPr/>
          <p:nvPr/>
        </p:nvSpPr>
        <p:spPr>
          <a:xfrm>
            <a:off x="0" y="673560"/>
            <a:ext cx="8686080" cy="60228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When it is configured, the </a:t>
            </a:r>
            <a:r>
              <a:rPr b="1" lang="en-US" sz="1600" spc="-1" strike="noStrike">
                <a:solidFill>
                  <a:srgbClr val="000000"/>
                </a:solidFill>
                <a:latin typeface="Arial"/>
                <a:ea typeface="DejaVu Sans"/>
              </a:rPr>
              <a:t>show running-config</a:t>
            </a:r>
            <a:r>
              <a:rPr b="0" lang="en-US" sz="1600" spc="-1" strike="noStrike">
                <a:solidFill>
                  <a:srgbClr val="000000"/>
                </a:solidFill>
                <a:latin typeface="Arial"/>
                <a:ea typeface="DejaVu Sans"/>
              </a:rPr>
              <a:t> command displays a </a:t>
            </a:r>
            <a:r>
              <a:rPr b="1" lang="en-US" sz="1600" spc="-1" strike="noStrike">
                <a:solidFill>
                  <a:srgbClr val="000000"/>
                </a:solidFill>
                <a:latin typeface="Arial"/>
                <a:ea typeface="DejaVu Sans"/>
              </a:rPr>
              <a:t>no service password-recovery</a:t>
            </a:r>
            <a:r>
              <a:rPr b="0" lang="en-US" sz="1600" spc="-1" strike="noStrike">
                <a:solidFill>
                  <a:srgbClr val="000000"/>
                </a:solidFill>
                <a:latin typeface="Arial"/>
                <a:ea typeface="DejaVu Sans"/>
              </a:rPr>
              <a:t> statement, as shown here.</a:t>
            </a:r>
            <a:endParaRPr b="0" lang="en-AU" sz="1600" spc="-1" strike="noStrike">
              <a:latin typeface="Arial"/>
            </a:endParaRPr>
          </a:p>
        </p:txBody>
      </p:sp>
      <p:pic>
        <p:nvPicPr>
          <p:cNvPr id="328" name="Picture 7" descr=""/>
          <p:cNvPicPr/>
          <p:nvPr/>
        </p:nvPicPr>
        <p:blipFill>
          <a:blip r:embed="rId1"/>
          <a:stretch/>
        </p:blipFill>
        <p:spPr>
          <a:xfrm>
            <a:off x="2292120" y="1374840"/>
            <a:ext cx="3587040" cy="1974240"/>
          </a:xfrm>
          <a:prstGeom prst="rect">
            <a:avLst/>
          </a:prstGeom>
          <a:ln w="0">
            <a:noFill/>
          </a:ln>
        </p:spPr>
      </p:pic>
      <p:sp>
        <p:nvSpPr>
          <p:cNvPr id="329" name="PlaceHolder 3"/>
          <p:cNvSpPr>
            <a:spLocks noGrp="1"/>
          </p:cNvSpPr>
          <p:nvPr>
            <p:ph type="sldNum" idx="17"/>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4C4652A7-D43D-4677-803D-2BBCA9FA6066}"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Secure Cisco IOS Image and Configuration Files</a:t>
            </a:r>
            <a:endParaRPr b="0" lang="en-AU" sz="1600" spc="-1" strike="noStrike">
              <a:latin typeface="Arial"/>
            </a:endParaRPr>
          </a:p>
        </p:txBody>
      </p:sp>
      <p:sp>
        <p:nvSpPr>
          <p:cNvPr id="331"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Password Recovery (Cont.) </a:t>
            </a:r>
            <a:endParaRPr b="0" lang="en-AU" sz="2200" spc="-1" strike="noStrike">
              <a:latin typeface="Arial"/>
            </a:endParaRPr>
          </a:p>
        </p:txBody>
      </p:sp>
      <p:sp>
        <p:nvSpPr>
          <p:cNvPr id="332" name="Object4"/>
          <p:cNvSpPr/>
          <p:nvPr/>
        </p:nvSpPr>
        <p:spPr>
          <a:xfrm>
            <a:off x="0" y="914400"/>
            <a:ext cx="8228880" cy="2571120"/>
          </a:xfrm>
          <a:prstGeom prst="rect">
            <a:avLst/>
          </a:prstGeom>
          <a:noFill/>
          <a:ln w="0">
            <a:noFill/>
          </a:ln>
        </p:spPr>
        <p:style>
          <a:lnRef idx="0"/>
          <a:fillRef idx="0"/>
          <a:effectRef idx="0"/>
          <a:fontRef idx="minor"/>
        </p:style>
        <p:txBody>
          <a:bodyPr lIns="90000" rIns="90000" tIns="45000" bIns="45000" anchor="t">
            <a:noAutofit/>
          </a:bodyPr>
          <a:p>
            <a:pPr marL="285840" indent="-285840">
              <a:lnSpc>
                <a:spcPts val="2001"/>
              </a:lnSpc>
              <a:buClr>
                <a:srgbClr val="000000"/>
              </a:buClr>
              <a:buFont typeface="Arial"/>
              <a:buChar char="•"/>
            </a:pPr>
            <a:r>
              <a:rPr b="0" lang="en-US" sz="1800" spc="-1" strike="noStrike">
                <a:solidFill>
                  <a:srgbClr val="000000"/>
                </a:solidFill>
                <a:latin typeface="Arial"/>
                <a:ea typeface="DejaVu Sans"/>
              </a:rPr>
              <a:t>To recover a device after the </a:t>
            </a:r>
            <a:r>
              <a:rPr b="1" lang="en-US" sz="1800" spc="-1" strike="noStrike">
                <a:solidFill>
                  <a:srgbClr val="000000"/>
                </a:solidFill>
                <a:latin typeface="Arial"/>
                <a:ea typeface="DejaVu Sans"/>
              </a:rPr>
              <a:t>no service password-recovery</a:t>
            </a:r>
            <a:r>
              <a:rPr b="0" lang="en-US" sz="1800" spc="-1" strike="noStrike">
                <a:solidFill>
                  <a:srgbClr val="000000"/>
                </a:solidFill>
                <a:latin typeface="Arial"/>
                <a:ea typeface="DejaVu Sans"/>
              </a:rPr>
              <a:t> command is entered, initiate the break sequence within five seconds after the image decompresses during the boot. </a:t>
            </a:r>
            <a:endParaRPr b="0" lang="en-AU" sz="1800" spc="-1" strike="noStrike">
              <a:latin typeface="Arial"/>
            </a:endParaRPr>
          </a:p>
          <a:p>
            <a:pPr>
              <a:lnSpc>
                <a:spcPts val="2001"/>
              </a:lnSpc>
              <a:buNone/>
            </a:pPr>
            <a:endParaRPr b="0" lang="en-AU" sz="1800" spc="-1" strike="noStrike">
              <a:latin typeface="Arial"/>
            </a:endParaRPr>
          </a:p>
          <a:p>
            <a:pPr marL="285840" indent="-285840">
              <a:lnSpc>
                <a:spcPts val="2001"/>
              </a:lnSpc>
              <a:buClr>
                <a:srgbClr val="000000"/>
              </a:buClr>
              <a:buFont typeface="Arial"/>
              <a:buChar char="•"/>
            </a:pPr>
            <a:r>
              <a:rPr b="0" lang="en-US" sz="1800" spc="-1" strike="noStrike">
                <a:solidFill>
                  <a:srgbClr val="000000"/>
                </a:solidFill>
                <a:latin typeface="Arial"/>
                <a:ea typeface="DejaVu Sans"/>
              </a:rPr>
              <a:t>You are prompted to confirm the break key action. After the action is confirmed, the startup configuration is completely erased, the password recovery procedure is enabled, and the router boots with the factory default configuration. </a:t>
            </a:r>
            <a:endParaRPr b="0" lang="en-AU" sz="1800" spc="-1" strike="noStrike">
              <a:latin typeface="Arial"/>
            </a:endParaRPr>
          </a:p>
          <a:p>
            <a:pPr>
              <a:lnSpc>
                <a:spcPts val="2001"/>
              </a:lnSpc>
              <a:buNone/>
            </a:pPr>
            <a:endParaRPr b="0" lang="en-AU" sz="1800" spc="-1" strike="noStrike">
              <a:latin typeface="Arial"/>
            </a:endParaRPr>
          </a:p>
          <a:p>
            <a:pPr marL="285840" indent="-285840">
              <a:lnSpc>
                <a:spcPts val="2001"/>
              </a:lnSpc>
              <a:buClr>
                <a:srgbClr val="000000"/>
              </a:buClr>
              <a:buFont typeface="Arial"/>
              <a:buChar char="•"/>
            </a:pPr>
            <a:r>
              <a:rPr b="0" lang="en-US" sz="1800" spc="-1" strike="noStrike">
                <a:solidFill>
                  <a:srgbClr val="000000"/>
                </a:solidFill>
                <a:latin typeface="Arial"/>
                <a:ea typeface="DejaVu Sans"/>
              </a:rPr>
              <a:t>If you do not confirm the break action, the router boots normally with the </a:t>
            </a:r>
            <a:r>
              <a:rPr b="1" lang="en-US" sz="1800" spc="-1" strike="noStrike">
                <a:solidFill>
                  <a:srgbClr val="000000"/>
                </a:solidFill>
                <a:latin typeface="Arial"/>
                <a:ea typeface="DejaVu Sans"/>
              </a:rPr>
              <a:t>no service password-recovery</a:t>
            </a:r>
            <a:r>
              <a:rPr b="0" lang="en-US" sz="1800" spc="-1" strike="noStrike">
                <a:solidFill>
                  <a:srgbClr val="000000"/>
                </a:solidFill>
                <a:latin typeface="Arial"/>
                <a:ea typeface="DejaVu Sans"/>
              </a:rPr>
              <a:t> command enabled.</a:t>
            </a:r>
            <a:endParaRPr b="0" lang="en-AU" sz="1800" spc="-1" strike="noStrike">
              <a:latin typeface="Arial"/>
            </a:endParaRPr>
          </a:p>
        </p:txBody>
      </p:sp>
      <p:sp>
        <p:nvSpPr>
          <p:cNvPr id="333" name="PlaceHolder 3"/>
          <p:cNvSpPr>
            <a:spLocks noGrp="1"/>
          </p:cNvSpPr>
          <p:nvPr>
            <p:ph type="sldNum" idx="18"/>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A256C553-0975-421C-9436-F66126244755}"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
          <p:cNvSpPr>
            <a:spLocks noGrp="1"/>
          </p:cNvSpPr>
          <p:nvPr>
            <p:ph/>
          </p:nvPr>
        </p:nvSpPr>
        <p:spPr>
          <a:xfrm>
            <a:off x="457200" y="2057400"/>
            <a:ext cx="8228880" cy="91368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6.2 Lock Down a Router Using AutoSecure</a:t>
            </a:r>
            <a:endParaRPr b="0" lang="en-AU" sz="4600" spc="-1" strike="noStrike">
              <a:latin typeface="Arial"/>
            </a:endParaRPr>
          </a:p>
        </p:txBody>
      </p:sp>
      <p:sp>
        <p:nvSpPr>
          <p:cNvPr id="335" name="PlaceHolder 2"/>
          <p:cNvSpPr>
            <a:spLocks noGrp="1"/>
          </p:cNvSpPr>
          <p:nvPr>
            <p:ph type="sldNum" idx="19"/>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9118F235-AE71-4AA9-8B42-C46651C46696}"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Lock Down a Router Using AutoSecure</a:t>
            </a:r>
            <a:endParaRPr b="0" lang="en-AU" sz="1600" spc="-1" strike="noStrike">
              <a:latin typeface="Arial"/>
            </a:endParaRPr>
          </a:p>
        </p:txBody>
      </p:sp>
      <p:sp>
        <p:nvSpPr>
          <p:cNvPr id="337"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Discovery Protocols CDP and LLDP</a:t>
            </a:r>
            <a:endParaRPr b="0" lang="en-AU" sz="2200" spc="-1" strike="noStrike">
              <a:latin typeface="Arial"/>
            </a:endParaRPr>
          </a:p>
        </p:txBody>
      </p:sp>
      <p:sp>
        <p:nvSpPr>
          <p:cNvPr id="338" name="Object4"/>
          <p:cNvSpPr/>
          <p:nvPr/>
        </p:nvSpPr>
        <p:spPr>
          <a:xfrm>
            <a:off x="0" y="914400"/>
            <a:ext cx="881712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Some of the default services can make the device vulnerable to attack if security is not enabled.</a:t>
            </a:r>
            <a:endParaRPr b="0" lang="en-AU" sz="1600" spc="-1" strike="noStrike">
              <a:latin typeface="Arial"/>
            </a:endParaRPr>
          </a:p>
          <a:p>
            <a:pPr>
              <a:lnSpc>
                <a:spcPts val="2001"/>
              </a:lnSpc>
              <a:buNone/>
            </a:pPr>
            <a:endParaRPr b="0" lang="en-AU" sz="1600" spc="-1" strike="noStrike">
              <a:latin typeface="Arial"/>
            </a:endParaRPr>
          </a:p>
          <a:p>
            <a:pPr marL="285840" indent="-285840">
              <a:lnSpc>
                <a:spcPts val="2001"/>
              </a:lnSpc>
              <a:buClr>
                <a:srgbClr val="000000"/>
              </a:buClr>
              <a:buFont typeface="Arial"/>
              <a:buChar char="•"/>
            </a:pPr>
            <a:r>
              <a:rPr b="0" lang="en-US" sz="1600" spc="-1" strike="noStrike">
                <a:solidFill>
                  <a:srgbClr val="000000"/>
                </a:solidFill>
                <a:latin typeface="Arial"/>
                <a:ea typeface="DejaVu Sans"/>
              </a:rPr>
              <a:t>The Cisco Discovery Protocol (CDP) is an example of a service that is enabled by default on Cisco routers.</a:t>
            </a:r>
            <a:endParaRPr b="0" lang="en-AU" sz="1600" spc="-1" strike="noStrike">
              <a:latin typeface="Arial"/>
            </a:endParaRPr>
          </a:p>
          <a:p>
            <a:pPr>
              <a:lnSpc>
                <a:spcPts val="2001"/>
              </a:lnSpc>
              <a:buNone/>
            </a:pPr>
            <a:endParaRPr b="0" lang="en-AU" sz="1600" spc="-1" strike="noStrike">
              <a:latin typeface="Arial"/>
            </a:endParaRPr>
          </a:p>
          <a:p>
            <a:pPr marL="285840" indent="-285840">
              <a:lnSpc>
                <a:spcPts val="2001"/>
              </a:lnSpc>
              <a:buClr>
                <a:srgbClr val="000000"/>
              </a:buClr>
              <a:buFont typeface="Arial"/>
              <a:buChar char="•"/>
            </a:pPr>
            <a:r>
              <a:rPr b="0" lang="en-US" sz="1600" spc="-1" strike="noStrike">
                <a:solidFill>
                  <a:srgbClr val="000000"/>
                </a:solidFill>
                <a:latin typeface="Arial"/>
                <a:ea typeface="DejaVu Sans"/>
              </a:rPr>
              <a:t>The Link Layer Discovery Protocol (LLDP) is an open standard that can be enabled on Cisco devices, as well as other vendor devices that support LLDP. </a:t>
            </a:r>
            <a:endParaRPr b="0" lang="en-AU" sz="1600" spc="-1" strike="noStrike">
              <a:latin typeface="Arial"/>
            </a:endParaRPr>
          </a:p>
          <a:p>
            <a:pPr>
              <a:lnSpc>
                <a:spcPts val="2001"/>
              </a:lnSpc>
              <a:buNone/>
            </a:pPr>
            <a:endParaRPr b="0" lang="en-AU" sz="1600" spc="-1" strike="noStrike">
              <a:latin typeface="Arial"/>
            </a:endParaRPr>
          </a:p>
          <a:p>
            <a:pPr marL="285840" indent="-285840">
              <a:lnSpc>
                <a:spcPts val="2001"/>
              </a:lnSpc>
              <a:buClr>
                <a:srgbClr val="000000"/>
              </a:buClr>
              <a:buFont typeface="Arial"/>
              <a:buChar char="•"/>
            </a:pPr>
            <a:r>
              <a:rPr b="0" lang="en-US" sz="1600" spc="-1" strike="noStrike">
                <a:solidFill>
                  <a:srgbClr val="000000"/>
                </a:solidFill>
                <a:latin typeface="Arial"/>
                <a:ea typeface="DejaVu Sans"/>
              </a:rPr>
              <a:t>The intent of CDP and LLDP is to make it easier for administrators to discover and troubleshoot other devices on the network. However, because of the security implications, these discovery protocols should be used with caution.</a:t>
            </a:r>
            <a:endParaRPr b="0" lang="en-AU" sz="1600" spc="-1" strike="noStrike">
              <a:latin typeface="Arial"/>
            </a:endParaRPr>
          </a:p>
          <a:p>
            <a:pPr>
              <a:lnSpc>
                <a:spcPts val="2001"/>
              </a:lnSpc>
              <a:buNone/>
            </a:pPr>
            <a:endParaRPr b="0" lang="en-AU" sz="1600" spc="-1" strike="noStrike">
              <a:latin typeface="Arial"/>
            </a:endParaRPr>
          </a:p>
          <a:p>
            <a:pPr marL="285840" indent="-285840">
              <a:lnSpc>
                <a:spcPts val="2001"/>
              </a:lnSpc>
              <a:buClr>
                <a:srgbClr val="000000"/>
              </a:buClr>
              <a:buFont typeface="Arial"/>
              <a:buChar char="•"/>
            </a:pPr>
            <a:r>
              <a:rPr b="0" lang="en-US" sz="1600" spc="-1" strike="noStrike">
                <a:solidFill>
                  <a:srgbClr val="000000"/>
                </a:solidFill>
                <a:latin typeface="Arial"/>
                <a:ea typeface="DejaVu Sans"/>
              </a:rPr>
              <a:t>Edge devices are an example of a device that should have this feature disabled.</a:t>
            </a:r>
            <a:endParaRPr b="0" lang="en-AU" sz="1600" spc="-1" strike="noStrike">
              <a:latin typeface="Arial"/>
            </a:endParaRPr>
          </a:p>
        </p:txBody>
      </p:sp>
      <p:sp>
        <p:nvSpPr>
          <p:cNvPr id="339" name="PlaceHolder 3"/>
          <p:cNvSpPr>
            <a:spLocks noGrp="1"/>
          </p:cNvSpPr>
          <p:nvPr>
            <p:ph type="sldNum" idx="20"/>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E0275AF5-D28D-4840-8449-5B0949226C0B}"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Lock Down a Router Using AutoSecure</a:t>
            </a:r>
            <a:endParaRPr b="0" lang="en-AU" sz="1600" spc="-1" strike="noStrike">
              <a:latin typeface="Arial"/>
            </a:endParaRPr>
          </a:p>
        </p:txBody>
      </p:sp>
      <p:sp>
        <p:nvSpPr>
          <p:cNvPr id="341"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Discovery Protocols CDP and LLDP (Cont.)</a:t>
            </a:r>
            <a:endParaRPr b="0" lang="en-AU" sz="2200" spc="-1" strike="noStrike">
              <a:latin typeface="Arial"/>
            </a:endParaRPr>
          </a:p>
        </p:txBody>
      </p:sp>
      <p:sp>
        <p:nvSpPr>
          <p:cNvPr id="342" name="Object4"/>
          <p:cNvSpPr/>
          <p:nvPr/>
        </p:nvSpPr>
        <p:spPr>
          <a:xfrm>
            <a:off x="0" y="914400"/>
            <a:ext cx="3761640" cy="25045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LLDP configuration and verification is similar to CDP.</a:t>
            </a:r>
            <a:endParaRPr b="0" lang="en-AU" sz="1600" spc="-1" strike="noStrike">
              <a:latin typeface="Arial"/>
            </a:endParaRPr>
          </a:p>
        </p:txBody>
      </p:sp>
      <p:pic>
        <p:nvPicPr>
          <p:cNvPr id="343" name="Picture 5" descr=""/>
          <p:cNvPicPr/>
          <p:nvPr/>
        </p:nvPicPr>
        <p:blipFill>
          <a:blip r:embed="rId1"/>
          <a:stretch/>
        </p:blipFill>
        <p:spPr>
          <a:xfrm>
            <a:off x="3990960" y="914400"/>
            <a:ext cx="4923720" cy="3913200"/>
          </a:xfrm>
          <a:prstGeom prst="rect">
            <a:avLst/>
          </a:prstGeom>
          <a:ln w="0">
            <a:noFill/>
          </a:ln>
        </p:spPr>
      </p:pic>
      <p:sp>
        <p:nvSpPr>
          <p:cNvPr id="344" name="PlaceHolder 3"/>
          <p:cNvSpPr>
            <a:spLocks noGrp="1"/>
          </p:cNvSpPr>
          <p:nvPr>
            <p:ph type="sldNum" idx="21"/>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A4129DEA-E4EB-4E35-AA5D-A79BF807DD6A}"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Lock Down a Router Using AutoSecure</a:t>
            </a:r>
            <a:endParaRPr b="0" lang="en-AU" sz="1600" spc="-1" strike="noStrike">
              <a:latin typeface="Arial"/>
            </a:endParaRPr>
          </a:p>
        </p:txBody>
      </p:sp>
      <p:sp>
        <p:nvSpPr>
          <p:cNvPr id="346"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Settings for Protocols and Services</a:t>
            </a:r>
            <a:endParaRPr b="0" lang="en-AU" sz="2200" spc="-1" strike="noStrike">
              <a:latin typeface="Arial"/>
            </a:endParaRPr>
          </a:p>
        </p:txBody>
      </p:sp>
      <p:sp>
        <p:nvSpPr>
          <p:cNvPr id="347" name="TextBox 7"/>
          <p:cNvSpPr/>
          <p:nvPr/>
        </p:nvSpPr>
        <p:spPr>
          <a:xfrm>
            <a:off x="55800" y="711720"/>
            <a:ext cx="8960400" cy="130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Arial"/>
                <a:ea typeface="DejaVu Sans"/>
              </a:rPr>
              <a:t>Attackers choose services and protocols that make the network more vulnerable to malicious exploitation. Many of these features should be disabled or restricted in their capabilities based on the security needs of an organization. These features range from network discovery protocols, such as CDP and LLDP, to globally available protocols such as ICMP and other scanning tools.</a:t>
            </a: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The table summarizes the feature and default settings for protocols and services.</a:t>
            </a:r>
            <a:endParaRPr b="0" lang="en-AU" sz="1600" spc="-1" strike="noStrike">
              <a:latin typeface="Arial"/>
            </a:endParaRPr>
          </a:p>
        </p:txBody>
      </p:sp>
      <p:graphicFrame>
        <p:nvGraphicFramePr>
          <p:cNvPr id="348" name="Table 17"/>
          <p:cNvGraphicFramePr/>
          <p:nvPr/>
        </p:nvGraphicFramePr>
        <p:xfrm>
          <a:off x="91440" y="2038320"/>
          <a:ext cx="8960760" cy="0"/>
        </p:xfrm>
        <a:graphic>
          <a:graphicData uri="http://schemas.openxmlformats.org/drawingml/2006/table">
            <a:tbl>
              <a:tblPr/>
              <a:tblGrid>
                <a:gridCol w="4480560"/>
                <a:gridCol w="4480560"/>
              </a:tblGrid>
              <a:tr h="0">
                <a:tc>
                  <a:txBody>
                    <a:bodyPr lIns="37800" rIns="37800" anchor="t">
                      <a:noAutofit/>
                    </a:bodyPr>
                    <a:p>
                      <a:pPr>
                        <a:lnSpc>
                          <a:spcPct val="100000"/>
                        </a:lnSpc>
                        <a:buNone/>
                      </a:pPr>
                      <a:r>
                        <a:rPr b="0" lang="en-US" sz="1200" spc="-1" strike="noStrike">
                          <a:solidFill>
                            <a:srgbClr val="ffffff"/>
                          </a:solidFill>
                          <a:latin typeface="Calibri"/>
                        </a:rPr>
                        <a:t>Feature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Default</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0" lang="en-US" sz="1200" spc="-1" strike="noStrike">
                          <a:solidFill>
                            <a:srgbClr val="58585b"/>
                          </a:solidFill>
                          <a:latin typeface="Calibri"/>
                        </a:rPr>
                        <a:t>Cisco Discovery Protocol (CDP)</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Enabled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Link Layer Discovery Protocol (LLDP)</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Disabled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Configuration autoloading</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Disabled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FTP server</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Disabled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TFTP server</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Disabled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Network Time Protocol (NTP) service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Disabled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Packet assembler/disassembler (PAD) service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Enabled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TCP and User Datagram Protocol (UDP) minor services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Enabled in versions 11.3 and later</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Maintenance Operation Protocol (MOP) service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Enabled on most Ethernet interfaces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349" name="PlaceHolder 3"/>
          <p:cNvSpPr>
            <a:spLocks noGrp="1"/>
          </p:cNvSpPr>
          <p:nvPr>
            <p:ph type="sldNum" idx="22"/>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5BAFCC0F-6E6F-4F5F-BCAC-DCAF88225218}"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PlaceHolder 1"/>
          <p:cNvSpPr>
            <a:spLocks noGrp="1"/>
          </p:cNvSpPr>
          <p:nvPr>
            <p:ph/>
          </p:nvPr>
        </p:nvSpPr>
        <p:spPr>
          <a:xfrm>
            <a:off x="457200" y="1542960"/>
            <a:ext cx="6400080" cy="2571120"/>
          </a:xfrm>
          <a:prstGeom prst="rect">
            <a:avLst/>
          </a:prstGeom>
          <a:noFill/>
          <a:ln w="0">
            <a:noFill/>
          </a:ln>
        </p:spPr>
        <p:txBody>
          <a:bodyPr lIns="90000" rIns="90000" tIns="45000" bIns="45000" anchor="t">
            <a:noAutofit/>
          </a:bodyPr>
          <a:p>
            <a:pPr>
              <a:lnSpc>
                <a:spcPct val="100000"/>
              </a:lnSpc>
              <a:spcBef>
                <a:spcPts val="839"/>
              </a:spcBef>
              <a:buNone/>
              <a:tabLst>
                <a:tab algn="l" pos="0"/>
              </a:tabLst>
            </a:pPr>
            <a:r>
              <a:rPr b="0" lang="en-US" sz="4200" spc="-1" strike="noStrike">
                <a:solidFill>
                  <a:srgbClr val="afe8fb"/>
                </a:solidFill>
                <a:latin typeface="Arial"/>
                <a:ea typeface="Arial"/>
              </a:rPr>
              <a:t>Module 6: Device Monitoring and Management</a:t>
            </a:r>
            <a:endParaRPr b="0" lang="en-AU" sz="4200" spc="-1" strike="noStrike">
              <a:latin typeface="Arial"/>
            </a:endParaRPr>
          </a:p>
        </p:txBody>
      </p:sp>
      <p:sp>
        <p:nvSpPr>
          <p:cNvPr id="280" name="PlaceHolder 2"/>
          <p:cNvSpPr>
            <a:spLocks noGrp="1"/>
          </p:cNvSpPr>
          <p:nvPr>
            <p:ph/>
          </p:nvPr>
        </p:nvSpPr>
        <p:spPr>
          <a:xfrm>
            <a:off x="457200" y="4114800"/>
            <a:ext cx="3656880" cy="913680"/>
          </a:xfrm>
          <a:prstGeom prst="rect">
            <a:avLst/>
          </a:prstGeom>
          <a:noFill/>
          <a:ln w="0">
            <a:noFill/>
          </a:ln>
        </p:spPr>
        <p:txBody>
          <a:bodyPr lIns="90000" rIns="90000" tIns="45000" bIns="45000" anchor="t">
            <a:noAutofit/>
          </a:bodyPr>
          <a:p>
            <a:pPr>
              <a:lnSpc>
                <a:spcPct val="100000"/>
              </a:lnSpc>
              <a:spcBef>
                <a:spcPts val="241"/>
              </a:spcBef>
              <a:buNone/>
              <a:tabLst>
                <a:tab algn="l" pos="0"/>
              </a:tabLst>
            </a:pPr>
            <a:r>
              <a:rPr b="0" lang="en-US" sz="1200" spc="-1" strike="noStrike">
                <a:solidFill>
                  <a:srgbClr val="afe8fb"/>
                </a:solidFill>
                <a:latin typeface="Arial"/>
                <a:ea typeface="Arial"/>
              </a:rPr>
              <a:t>Networking Security v1.0</a:t>
            </a:r>
            <a:endParaRPr b="0" lang="en-AU" sz="1200" spc="-1" strike="noStrike">
              <a:latin typeface="Arial"/>
            </a:endParaRPr>
          </a:p>
          <a:p>
            <a:pPr>
              <a:lnSpc>
                <a:spcPct val="100000"/>
              </a:lnSpc>
              <a:spcBef>
                <a:spcPts val="241"/>
              </a:spcBef>
              <a:buNone/>
              <a:tabLst>
                <a:tab algn="l" pos="0"/>
              </a:tabLst>
            </a:pPr>
            <a:r>
              <a:rPr b="0" lang="en-US" sz="1200" spc="-1" strike="noStrike">
                <a:solidFill>
                  <a:srgbClr val="afe8fb"/>
                </a:solidFill>
                <a:latin typeface="Arial"/>
                <a:ea typeface="Arial"/>
              </a:rPr>
              <a:t>(NETSEC)</a:t>
            </a:r>
            <a:endParaRPr b="0" lang="en-AU" sz="1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Lock Down a Router Using AutoSecure</a:t>
            </a:r>
            <a:endParaRPr b="0" lang="en-AU" sz="1600" spc="-1" strike="noStrike">
              <a:latin typeface="Arial"/>
            </a:endParaRPr>
          </a:p>
        </p:txBody>
      </p:sp>
      <p:sp>
        <p:nvSpPr>
          <p:cNvPr id="351"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Settings for Protocols and Services (Cont.)</a:t>
            </a:r>
            <a:endParaRPr b="0" lang="en-AU" sz="2200" spc="-1" strike="noStrike">
              <a:latin typeface="Arial"/>
            </a:endParaRPr>
          </a:p>
        </p:txBody>
      </p:sp>
      <p:graphicFrame>
        <p:nvGraphicFramePr>
          <p:cNvPr id="352" name="Table 17"/>
          <p:cNvGraphicFramePr/>
          <p:nvPr/>
        </p:nvGraphicFramePr>
        <p:xfrm>
          <a:off x="250560" y="918360"/>
          <a:ext cx="8185320" cy="0"/>
        </p:xfrm>
        <a:graphic>
          <a:graphicData uri="http://schemas.openxmlformats.org/drawingml/2006/table">
            <a:tbl>
              <a:tblPr/>
              <a:tblGrid>
                <a:gridCol w="4092840"/>
                <a:gridCol w="4092840"/>
              </a:tblGrid>
              <a:tr h="0">
                <a:tc>
                  <a:txBody>
                    <a:bodyPr lIns="37800" rIns="37800" anchor="t">
                      <a:noAutofit/>
                    </a:bodyPr>
                    <a:p>
                      <a:pPr>
                        <a:lnSpc>
                          <a:spcPct val="100000"/>
                        </a:lnSpc>
                        <a:buNone/>
                      </a:pPr>
                      <a:r>
                        <a:rPr b="0" lang="en-US" sz="1200" spc="-1" strike="noStrike">
                          <a:solidFill>
                            <a:srgbClr val="ffffff"/>
                          </a:solidFill>
                          <a:latin typeface="Calibri"/>
                        </a:rPr>
                        <a:t>Feature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Default</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0" lang="en-US" sz="1200" spc="-1" strike="noStrike">
                          <a:solidFill>
                            <a:srgbClr val="58585b"/>
                          </a:solidFill>
                          <a:latin typeface="Calibri"/>
                        </a:rPr>
                        <a:t>Simple Network Management Protocol (SNMP)</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Enabled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HTTP or HTTPS configuration and monitoring</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Setting is Cisco device dependent.</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Domain Name System (DNS)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Enabled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Internet Control Message Protocol (ICMP) redirects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Enabled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IP source routing</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Enabled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Finger service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Enabled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ICMP unreachable notifications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Enabled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ICMP mask reply</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Disabled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IP identification service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Enabled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TCP keepalives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Disabled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Gratuitous ARP (GARP)</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Enabled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Proxy ARP</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Enabled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353" name="PlaceHolder 3"/>
          <p:cNvSpPr>
            <a:spLocks noGrp="1"/>
          </p:cNvSpPr>
          <p:nvPr>
            <p:ph type="sldNum" idx="23"/>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7B791350-5F19-4E2B-86FD-FC42F51EB3CD}"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Lock Down a Router Using AutoSecure</a:t>
            </a:r>
            <a:endParaRPr b="0" lang="en-AU" sz="1600" spc="-1" strike="noStrike">
              <a:latin typeface="Arial"/>
            </a:endParaRPr>
          </a:p>
        </p:txBody>
      </p:sp>
      <p:sp>
        <p:nvSpPr>
          <p:cNvPr id="355"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Settings for Protocols and Services (Cont.)</a:t>
            </a:r>
            <a:endParaRPr b="0" lang="en-AU" sz="2200" spc="-1" strike="noStrike">
              <a:latin typeface="Arial"/>
            </a:endParaRPr>
          </a:p>
        </p:txBody>
      </p:sp>
      <p:sp>
        <p:nvSpPr>
          <p:cNvPr id="356" name="TextBox 6"/>
          <p:cNvSpPr/>
          <p:nvPr/>
        </p:nvSpPr>
        <p:spPr>
          <a:xfrm>
            <a:off x="95400" y="731520"/>
            <a:ext cx="8590680" cy="364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Calibri"/>
                <a:ea typeface="DejaVu Sans"/>
              </a:rPr>
              <a:t>The table below shows recommended security settings for protocols and services.</a:t>
            </a:r>
            <a:endParaRPr b="0" lang="en-AU" sz="1800" spc="-1" strike="noStrike">
              <a:latin typeface="Arial"/>
            </a:endParaRPr>
          </a:p>
        </p:txBody>
      </p:sp>
      <p:graphicFrame>
        <p:nvGraphicFramePr>
          <p:cNvPr id="357" name="Table 8"/>
          <p:cNvGraphicFramePr/>
          <p:nvPr/>
        </p:nvGraphicFramePr>
        <p:xfrm>
          <a:off x="250560" y="1184760"/>
          <a:ext cx="8582760" cy="3422160"/>
        </p:xfrm>
        <a:graphic>
          <a:graphicData uri="http://schemas.openxmlformats.org/drawingml/2006/table">
            <a:tbl>
              <a:tblPr/>
              <a:tblGrid>
                <a:gridCol w="2969640"/>
                <a:gridCol w="5613480"/>
              </a:tblGrid>
              <a:tr h="243360">
                <a:tc>
                  <a:txBody>
                    <a:bodyPr lIns="37800" rIns="37800" anchor="t">
                      <a:noAutofit/>
                    </a:bodyPr>
                    <a:p>
                      <a:pPr>
                        <a:lnSpc>
                          <a:spcPct val="100000"/>
                        </a:lnSpc>
                        <a:buNone/>
                      </a:pPr>
                      <a:r>
                        <a:rPr b="0" lang="en-US" sz="1100" spc="-1" strike="noStrike">
                          <a:solidFill>
                            <a:srgbClr val="ffffff"/>
                          </a:solidFill>
                          <a:latin typeface="Calibri"/>
                        </a:rPr>
                        <a:t>Feature</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100" spc="-1" strike="noStrike">
                          <a:solidFill>
                            <a:srgbClr val="ffffff"/>
                          </a:solidFill>
                          <a:latin typeface="Calibri"/>
                        </a:rPr>
                        <a:t>Recommendation</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243360">
                <a:tc>
                  <a:txBody>
                    <a:bodyPr lIns="37800" rIns="37800" anchor="t">
                      <a:noAutofit/>
                    </a:bodyPr>
                    <a:p>
                      <a:pPr>
                        <a:lnSpc>
                          <a:spcPct val="100000"/>
                        </a:lnSpc>
                        <a:buNone/>
                      </a:pPr>
                      <a:r>
                        <a:rPr b="0" lang="en-US" sz="1100" spc="-1" strike="noStrike">
                          <a:solidFill>
                            <a:srgbClr val="58585b"/>
                          </a:solidFill>
                          <a:latin typeface="Calibri"/>
                        </a:rPr>
                        <a:t>Link Layer Discovery Protocol (LLDP)</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00" spc="-1" strike="noStrike">
                          <a:solidFill>
                            <a:srgbClr val="58585b"/>
                          </a:solidFill>
                          <a:latin typeface="Calibri"/>
                        </a:rPr>
                        <a:t>Should be disabled globally or on a per-interface basis if it is not required.</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243360">
                <a:tc>
                  <a:txBody>
                    <a:bodyPr lIns="37800" rIns="37800" anchor="t">
                      <a:noAutofit/>
                    </a:bodyPr>
                    <a:p>
                      <a:pPr>
                        <a:lnSpc>
                          <a:spcPct val="100000"/>
                        </a:lnSpc>
                        <a:buNone/>
                      </a:pPr>
                      <a:r>
                        <a:rPr b="0" lang="en-US" sz="1100" spc="-1" strike="noStrike">
                          <a:solidFill>
                            <a:srgbClr val="58585b"/>
                          </a:solidFill>
                          <a:latin typeface="Calibri"/>
                        </a:rPr>
                        <a:t>Configuration autoloading</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00" spc="-1" strike="noStrike">
                          <a:solidFill>
                            <a:srgbClr val="58585b"/>
                          </a:solidFill>
                          <a:latin typeface="Calibri"/>
                        </a:rPr>
                        <a:t>Should remain disabled when not in use by the router.</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243360">
                <a:tc>
                  <a:txBody>
                    <a:bodyPr lIns="37800" rIns="37800" anchor="t">
                      <a:noAutofit/>
                    </a:bodyPr>
                    <a:p>
                      <a:pPr>
                        <a:lnSpc>
                          <a:spcPct val="100000"/>
                        </a:lnSpc>
                        <a:buNone/>
                      </a:pPr>
                      <a:r>
                        <a:rPr b="0" lang="en-US" sz="1100" spc="-1" strike="noStrike">
                          <a:solidFill>
                            <a:srgbClr val="58585b"/>
                          </a:solidFill>
                          <a:latin typeface="Calibri"/>
                        </a:rPr>
                        <a:t>FTP server</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00" spc="-1" strike="noStrike">
                          <a:solidFill>
                            <a:srgbClr val="58585b"/>
                          </a:solidFill>
                          <a:latin typeface="Calibri"/>
                        </a:rPr>
                        <a:t>Should be disabled when it is not required.</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243360">
                <a:tc>
                  <a:txBody>
                    <a:bodyPr lIns="37800" rIns="37800" anchor="t">
                      <a:noAutofit/>
                    </a:bodyPr>
                    <a:p>
                      <a:pPr>
                        <a:lnSpc>
                          <a:spcPct val="100000"/>
                        </a:lnSpc>
                        <a:buNone/>
                      </a:pPr>
                      <a:r>
                        <a:rPr b="0" lang="en-US" sz="1100" spc="-1" strike="noStrike">
                          <a:solidFill>
                            <a:srgbClr val="58585b"/>
                          </a:solidFill>
                          <a:latin typeface="Calibri"/>
                        </a:rPr>
                        <a:t>TFTP server</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00" spc="-1" strike="noStrike">
                          <a:solidFill>
                            <a:srgbClr val="58585b"/>
                          </a:solidFill>
                          <a:latin typeface="Calibri"/>
                        </a:rPr>
                        <a:t>It should be disabled when it is not required.</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243360">
                <a:tc>
                  <a:txBody>
                    <a:bodyPr lIns="37800" rIns="37800" anchor="t">
                      <a:noAutofit/>
                    </a:bodyPr>
                    <a:p>
                      <a:pPr>
                        <a:lnSpc>
                          <a:spcPct val="100000"/>
                        </a:lnSpc>
                        <a:buNone/>
                      </a:pPr>
                      <a:r>
                        <a:rPr b="0" lang="en-US" sz="1100" spc="-1" strike="noStrike">
                          <a:solidFill>
                            <a:srgbClr val="58585b"/>
                          </a:solidFill>
                          <a:latin typeface="Calibri"/>
                        </a:rPr>
                        <a:t>Network Time Protocol (NTP) service</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00" spc="-1" strike="noStrike">
                          <a:solidFill>
                            <a:srgbClr val="58585b"/>
                          </a:solidFill>
                          <a:latin typeface="Calibri"/>
                        </a:rPr>
                        <a:t>It should remain disabled when it is not required.</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243360">
                <a:tc>
                  <a:txBody>
                    <a:bodyPr lIns="37800" rIns="37800" anchor="t">
                      <a:noAutofit/>
                    </a:bodyPr>
                    <a:p>
                      <a:pPr>
                        <a:lnSpc>
                          <a:spcPct val="100000"/>
                        </a:lnSpc>
                        <a:buNone/>
                      </a:pPr>
                      <a:r>
                        <a:rPr b="0" lang="en-US" sz="1100" spc="-1" strike="noStrike">
                          <a:solidFill>
                            <a:srgbClr val="58585b"/>
                          </a:solidFill>
                          <a:latin typeface="Calibri"/>
                        </a:rPr>
                        <a:t>Packet assembler/disassembler (PAD) service</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00" spc="-1" strike="noStrike">
                          <a:solidFill>
                            <a:srgbClr val="58585b"/>
                          </a:solidFill>
                          <a:latin typeface="Calibri"/>
                        </a:rPr>
                        <a:t>It should be explicitly disabled when not in use.</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410760">
                <a:tc>
                  <a:txBody>
                    <a:bodyPr lIns="37800" rIns="37800" anchor="t">
                      <a:noAutofit/>
                    </a:bodyPr>
                    <a:p>
                      <a:pPr>
                        <a:lnSpc>
                          <a:spcPct val="100000"/>
                        </a:lnSpc>
                        <a:buNone/>
                      </a:pPr>
                      <a:r>
                        <a:rPr b="0" lang="en-US" sz="1100" spc="-1" strike="noStrike">
                          <a:solidFill>
                            <a:srgbClr val="58585b"/>
                          </a:solidFill>
                          <a:latin typeface="Calibri"/>
                        </a:rPr>
                        <a:t>TCP and User Datagram Protocol (UDP) minor services</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00" spc="-1" strike="noStrike">
                          <a:solidFill>
                            <a:srgbClr val="58585b"/>
                          </a:solidFill>
                          <a:latin typeface="Calibri"/>
                        </a:rPr>
                        <a:t>Disable this service explicitly.</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243360">
                <a:tc>
                  <a:txBody>
                    <a:bodyPr lIns="37800" rIns="37800" anchor="t">
                      <a:noAutofit/>
                    </a:bodyPr>
                    <a:p>
                      <a:pPr>
                        <a:lnSpc>
                          <a:spcPct val="100000"/>
                        </a:lnSpc>
                        <a:buNone/>
                      </a:pPr>
                      <a:r>
                        <a:rPr b="0" lang="en-US" sz="1100" spc="-1" strike="noStrike">
                          <a:solidFill>
                            <a:srgbClr val="58585b"/>
                          </a:solidFill>
                          <a:latin typeface="Calibri"/>
                        </a:rPr>
                        <a:t>Maintenance Operation Protocol (MOP) service</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00" spc="-1" strike="noStrike">
                          <a:solidFill>
                            <a:srgbClr val="58585b"/>
                          </a:solidFill>
                          <a:latin typeface="Calibri"/>
                        </a:rPr>
                        <a:t>It should be explicitly disabled when it is not in use.</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243360">
                <a:tc>
                  <a:txBody>
                    <a:bodyPr lIns="37800" rIns="37800" anchor="t">
                      <a:noAutofit/>
                    </a:bodyPr>
                    <a:p>
                      <a:pPr>
                        <a:lnSpc>
                          <a:spcPct val="100000"/>
                        </a:lnSpc>
                        <a:buNone/>
                      </a:pPr>
                      <a:r>
                        <a:rPr b="0" lang="en-US" sz="1100" spc="-1" strike="noStrike">
                          <a:solidFill>
                            <a:srgbClr val="58585b"/>
                          </a:solidFill>
                          <a:latin typeface="Calibri"/>
                        </a:rPr>
                        <a:t>Simple Network Management Protocol (SNMP)</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00" spc="-1" strike="noStrike">
                          <a:solidFill>
                            <a:srgbClr val="58585b"/>
                          </a:solidFill>
                          <a:latin typeface="Calibri"/>
                        </a:rPr>
                        <a:t>Disable this service when it is not required.</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410760">
                <a:tc>
                  <a:txBody>
                    <a:bodyPr lIns="37800" rIns="37800" anchor="t">
                      <a:noAutofit/>
                    </a:bodyPr>
                    <a:p>
                      <a:pPr>
                        <a:lnSpc>
                          <a:spcPct val="100000"/>
                        </a:lnSpc>
                        <a:buNone/>
                      </a:pPr>
                      <a:r>
                        <a:rPr b="0" lang="en-US" sz="1100" spc="-1" strike="noStrike">
                          <a:solidFill>
                            <a:srgbClr val="58585b"/>
                          </a:solidFill>
                          <a:latin typeface="Calibri"/>
                        </a:rPr>
                        <a:t>HTTP or HTTPS configuration and monitoring</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00" spc="-1" strike="noStrike">
                          <a:solidFill>
                            <a:srgbClr val="58585b"/>
                          </a:solidFill>
                          <a:latin typeface="Calibri"/>
                        </a:rPr>
                        <a:t>Disable service if it is not required. If this service is required, restrict access to the router HTTP or HTTPS service using access control lists (ACLs).</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410760">
                <a:tc>
                  <a:txBody>
                    <a:bodyPr lIns="37800" rIns="37800" anchor="t">
                      <a:noAutofit/>
                    </a:bodyPr>
                    <a:p>
                      <a:pPr>
                        <a:lnSpc>
                          <a:spcPct val="100000"/>
                        </a:lnSpc>
                        <a:buNone/>
                      </a:pPr>
                      <a:r>
                        <a:rPr b="0" lang="en-US" sz="1100" spc="-1" strike="noStrike">
                          <a:solidFill>
                            <a:srgbClr val="58585b"/>
                          </a:solidFill>
                          <a:latin typeface="Calibri"/>
                        </a:rPr>
                        <a:t>Domain Name System (DNS)</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100" spc="-1" strike="noStrike">
                          <a:solidFill>
                            <a:srgbClr val="58585b"/>
                          </a:solidFill>
                          <a:latin typeface="Calibri"/>
                        </a:rPr>
                        <a:t>Disable when it is not required. If the DNS lookup service is required, ensure that you set the DNS server address explicitly.</a:t>
                      </a:r>
                      <a:endParaRPr b="0" lang="en-AU" sz="11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358" name="PlaceHolder 3"/>
          <p:cNvSpPr>
            <a:spLocks noGrp="1"/>
          </p:cNvSpPr>
          <p:nvPr>
            <p:ph type="sldNum" idx="24"/>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5A9A924A-FE70-48DC-9032-A0CDC42D82B9}"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Lock Down a Router Using AutoSecure</a:t>
            </a:r>
            <a:endParaRPr b="0" lang="en-AU" sz="1600" spc="-1" strike="noStrike">
              <a:latin typeface="Arial"/>
            </a:endParaRPr>
          </a:p>
        </p:txBody>
      </p:sp>
      <p:sp>
        <p:nvSpPr>
          <p:cNvPr id="360"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Settings for Protocols and Services (Cont.)</a:t>
            </a:r>
            <a:endParaRPr b="0" lang="en-AU" sz="2200" spc="-1" strike="noStrike">
              <a:latin typeface="Arial"/>
            </a:endParaRPr>
          </a:p>
        </p:txBody>
      </p:sp>
      <p:graphicFrame>
        <p:nvGraphicFramePr>
          <p:cNvPr id="361" name="Table 8"/>
          <p:cNvGraphicFramePr/>
          <p:nvPr/>
        </p:nvGraphicFramePr>
        <p:xfrm>
          <a:off x="194760" y="1006920"/>
          <a:ext cx="8582760" cy="0"/>
        </p:xfrm>
        <a:graphic>
          <a:graphicData uri="http://schemas.openxmlformats.org/drawingml/2006/table">
            <a:tbl>
              <a:tblPr/>
              <a:tblGrid>
                <a:gridCol w="2969640"/>
                <a:gridCol w="5613480"/>
              </a:tblGrid>
              <a:tr h="0">
                <a:tc>
                  <a:txBody>
                    <a:bodyPr lIns="37800" rIns="37800" anchor="t">
                      <a:noAutofit/>
                    </a:bodyPr>
                    <a:p>
                      <a:pPr>
                        <a:lnSpc>
                          <a:spcPct val="100000"/>
                        </a:lnSpc>
                        <a:buNone/>
                      </a:pPr>
                      <a:r>
                        <a:rPr b="0" lang="en-US" sz="1200" spc="-1" strike="noStrike">
                          <a:solidFill>
                            <a:srgbClr val="ffffff"/>
                          </a:solidFill>
                          <a:latin typeface="Calibri"/>
                        </a:rPr>
                        <a:t>Feature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Recommendation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0" lang="en-US" sz="1200" spc="-1" strike="noStrike">
                          <a:solidFill>
                            <a:srgbClr val="58585b"/>
                          </a:solidFill>
                          <a:latin typeface="Calibri"/>
                        </a:rPr>
                        <a:t>Internet Control Message Protocol (ICMP) redirects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Disable when it is not required.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IP source routing</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Disable this service when it is not required.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Finger service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Disable this service when it is not required.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ICMP unreachable notifications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Disable on interfaces to untrusted networks.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ICMP mask reply</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Disable on interfaces to untrusted networks.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IP identification service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Service should be explicitly disabled.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TCP keepalives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Should be enabled globally to manage TCP connections and prevent certain denial of service (DoS) attacks. Service is enabled in Cisco IOS Software releases before Cisco IOS Release 12.0 and is disabled in Cisco IOS Release 12.0 and later. Disable this service when it is not required.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Gratuitous ARP (GARP)</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Disable gratuitous ARPs on each router interface unless this service is needed.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Proxy ARP</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Disable this service on each interface unless the router is being used as a LAN bridge.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362" name="PlaceHolder 3"/>
          <p:cNvSpPr>
            <a:spLocks noGrp="1"/>
          </p:cNvSpPr>
          <p:nvPr>
            <p:ph type="sldNum" idx="25"/>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3E4AD90E-D0C5-4DD2-BE57-DA5DE1DE1BC0}"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Lock Down a Router Using AutoSecure</a:t>
            </a:r>
            <a:endParaRPr b="0" lang="en-AU" sz="1600" spc="-1" strike="noStrike">
              <a:latin typeface="Arial"/>
            </a:endParaRPr>
          </a:p>
        </p:txBody>
      </p:sp>
      <p:sp>
        <p:nvSpPr>
          <p:cNvPr id="364"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Cisco AutoSecure</a:t>
            </a:r>
            <a:endParaRPr b="0" lang="en-AU" sz="2200" spc="-1" strike="noStrike">
              <a:latin typeface="Arial"/>
            </a:endParaRPr>
          </a:p>
        </p:txBody>
      </p:sp>
      <p:sp>
        <p:nvSpPr>
          <p:cNvPr id="365" name="Object4"/>
          <p:cNvSpPr/>
          <p:nvPr/>
        </p:nvSpPr>
        <p:spPr>
          <a:xfrm>
            <a:off x="0" y="914400"/>
            <a:ext cx="8849160" cy="257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AutoSecure can lock down the management plane functions and the forwarding plane services and functions of a router. There are several management plane services and functions:</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Secure BOOTP, CDP, FTP, TFTP, PAD, UDP, and TCP small servers, MOP, ICMP (redirects, mask-replies), IP source routing, Finger, password encryption, TCP keepalives, gratuitous ARP, proxy ARP, and directed broadcast</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Legal notification using a banner</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Secure password and login functions</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Secure NTP</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Secure SSH access</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TCP intercept services</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There are three forwarding plane services and functions that AutoSecure enables:</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Cisco Express Forwarding (CEF)</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Traffic filtering with ACLs</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Cisco IOS firewall inspection for common protocols</a:t>
            </a:r>
            <a:endParaRPr b="0" lang="en-AU" sz="1600" spc="-1" strike="noStrike">
              <a:latin typeface="Arial"/>
            </a:endParaRPr>
          </a:p>
        </p:txBody>
      </p:sp>
      <p:sp>
        <p:nvSpPr>
          <p:cNvPr id="366" name="PlaceHolder 3"/>
          <p:cNvSpPr>
            <a:spLocks noGrp="1"/>
          </p:cNvSpPr>
          <p:nvPr>
            <p:ph type="sldNum" idx="26"/>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BF73896C-5E9E-4EEF-9117-616671CEFD18}"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Lock Down a Router Using AutoSecure</a:t>
            </a:r>
            <a:endParaRPr b="0" lang="en-AU" sz="1600" spc="-1" strike="noStrike">
              <a:latin typeface="Arial"/>
            </a:endParaRPr>
          </a:p>
        </p:txBody>
      </p:sp>
      <p:sp>
        <p:nvSpPr>
          <p:cNvPr id="368"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Cisco AutoSecure Command Syntax</a:t>
            </a:r>
            <a:endParaRPr b="0" lang="en-AU" sz="2200" spc="-1" strike="noStrike">
              <a:latin typeface="Arial"/>
            </a:endParaRPr>
          </a:p>
        </p:txBody>
      </p:sp>
      <p:graphicFrame>
        <p:nvGraphicFramePr>
          <p:cNvPr id="369" name="Table 19"/>
          <p:cNvGraphicFramePr/>
          <p:nvPr/>
        </p:nvGraphicFramePr>
        <p:xfrm>
          <a:off x="529920" y="2926080"/>
          <a:ext cx="7922160" cy="0"/>
        </p:xfrm>
        <a:graphic>
          <a:graphicData uri="http://schemas.openxmlformats.org/drawingml/2006/table">
            <a:tbl>
              <a:tblPr/>
              <a:tblGrid>
                <a:gridCol w="1261440"/>
                <a:gridCol w="6661080"/>
              </a:tblGrid>
              <a:tr h="0">
                <a:tc>
                  <a:txBody>
                    <a:bodyPr lIns="37800" rIns="37800" anchor="t">
                      <a:noAutofit/>
                    </a:bodyPr>
                    <a:p>
                      <a:pPr>
                        <a:lnSpc>
                          <a:spcPct val="100000"/>
                        </a:lnSpc>
                        <a:buNone/>
                      </a:pPr>
                      <a:r>
                        <a:rPr b="0" lang="en-US" sz="1200" spc="-1" strike="noStrike">
                          <a:solidFill>
                            <a:srgbClr val="ffffff"/>
                          </a:solidFill>
                          <a:latin typeface="Calibri"/>
                        </a:rPr>
                        <a:t>Parameter</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Description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0" lang="en-US" sz="1200" spc="-1" strike="noStrike">
                          <a:solidFill>
                            <a:srgbClr val="58585b"/>
                          </a:solidFill>
                          <a:latin typeface="Calibri"/>
                        </a:rPr>
                        <a:t>no-interact</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(Optional) The user will not be prompted for any interactive configurations. No interactive dialogue parameters will be configured, including usernames or passwords.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forwarding</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(Optional) Only the forwarding plane will be secured.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management</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(Optional) Only the management plane will be secured.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370" name="TextBox 6"/>
          <p:cNvSpPr/>
          <p:nvPr/>
        </p:nvSpPr>
        <p:spPr>
          <a:xfrm>
            <a:off x="0" y="898200"/>
            <a:ext cx="8960400" cy="912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Arial"/>
                <a:ea typeface="DejaVu Sans"/>
              </a:rPr>
              <a:t>Use the </a:t>
            </a:r>
            <a:r>
              <a:rPr b="1" lang="en-US" sz="1800" spc="-1" strike="noStrike">
                <a:solidFill>
                  <a:srgbClr val="000000"/>
                </a:solidFill>
                <a:latin typeface="Arial"/>
                <a:ea typeface="DejaVu Sans"/>
              </a:rPr>
              <a:t>auto secure </a:t>
            </a:r>
            <a:r>
              <a:rPr b="0" lang="en-US" sz="1800" spc="-1" strike="noStrike">
                <a:solidFill>
                  <a:srgbClr val="000000"/>
                </a:solidFill>
                <a:latin typeface="Arial"/>
                <a:ea typeface="DejaVu Sans"/>
              </a:rPr>
              <a:t>command to enable the Cisco AutoSecure feature setup. This setup can be interactive or non-interactive. The figure shows the command syntax for the auto secure command.</a:t>
            </a:r>
            <a:endParaRPr b="0" lang="en-AU" sz="1800" spc="-1" strike="noStrike">
              <a:latin typeface="Arial"/>
            </a:endParaRPr>
          </a:p>
        </p:txBody>
      </p:sp>
      <p:pic>
        <p:nvPicPr>
          <p:cNvPr id="371" name="Picture 5" descr=""/>
          <p:cNvPicPr/>
          <p:nvPr/>
        </p:nvPicPr>
        <p:blipFill>
          <a:blip r:embed="rId1"/>
          <a:stretch/>
        </p:blipFill>
        <p:spPr>
          <a:xfrm>
            <a:off x="529920" y="2064600"/>
            <a:ext cx="8083080" cy="456480"/>
          </a:xfrm>
          <a:prstGeom prst="rect">
            <a:avLst/>
          </a:prstGeom>
          <a:ln w="0">
            <a:noFill/>
          </a:ln>
        </p:spPr>
      </p:pic>
      <p:sp>
        <p:nvSpPr>
          <p:cNvPr id="372" name="PlaceHolder 3"/>
          <p:cNvSpPr>
            <a:spLocks noGrp="1"/>
          </p:cNvSpPr>
          <p:nvPr>
            <p:ph type="sldNum" idx="27"/>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76124916-B34E-4573-ACC6-EDED73FB58DE}"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Lock Down a Router Using AutoSecure</a:t>
            </a:r>
            <a:endParaRPr b="0" lang="en-AU" sz="1600" spc="-1" strike="noStrike">
              <a:latin typeface="Arial"/>
            </a:endParaRPr>
          </a:p>
        </p:txBody>
      </p:sp>
      <p:sp>
        <p:nvSpPr>
          <p:cNvPr id="374"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Using the auto secure Command</a:t>
            </a:r>
            <a:endParaRPr b="0" lang="en-AU" sz="2200" spc="-1" strike="noStrike">
              <a:latin typeface="Arial"/>
            </a:endParaRPr>
          </a:p>
        </p:txBody>
      </p:sp>
      <p:sp>
        <p:nvSpPr>
          <p:cNvPr id="375" name="Object4"/>
          <p:cNvSpPr/>
          <p:nvPr/>
        </p:nvSpPr>
        <p:spPr>
          <a:xfrm>
            <a:off x="0" y="914400"/>
            <a:ext cx="822888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Arial"/>
              </a:rPr>
              <a:t>When the </a:t>
            </a:r>
            <a:r>
              <a:rPr b="1" lang="en-US" sz="1600" spc="-1" strike="noStrike">
                <a:solidFill>
                  <a:srgbClr val="000000"/>
                </a:solidFill>
                <a:latin typeface="Arial"/>
                <a:ea typeface="Arial"/>
              </a:rPr>
              <a:t>auto secure</a:t>
            </a:r>
            <a:r>
              <a:rPr b="0" lang="en-US" sz="1600" spc="-1" strike="noStrike">
                <a:solidFill>
                  <a:srgbClr val="000000"/>
                </a:solidFill>
                <a:latin typeface="Arial"/>
                <a:ea typeface="Arial"/>
              </a:rPr>
              <a:t> command is initiated, a CLI wizard steps the administrator through the configuration of the device. User input is required.</a:t>
            </a:r>
            <a:endParaRPr b="0" lang="en-AU" sz="1600" spc="-1" strike="noStrike">
              <a:latin typeface="Arial"/>
            </a:endParaRPr>
          </a:p>
          <a:p>
            <a:pPr>
              <a:lnSpc>
                <a:spcPts val="2001"/>
              </a:lnSpc>
              <a:buNone/>
            </a:pPr>
            <a:endParaRPr b="0" lang="en-AU" sz="1600" spc="-1" strike="noStrike">
              <a:latin typeface="Arial"/>
            </a:endParaRPr>
          </a:p>
          <a:p>
            <a:pPr>
              <a:lnSpc>
                <a:spcPts val="2001"/>
              </a:lnSpc>
              <a:buNone/>
            </a:pPr>
            <a:r>
              <a:rPr b="1" lang="en-US" sz="1600" spc="-1" strike="noStrike">
                <a:solidFill>
                  <a:srgbClr val="000000"/>
                </a:solidFill>
                <a:latin typeface="Arial"/>
                <a:ea typeface="Arial"/>
              </a:rPr>
              <a:t>Step 1. </a:t>
            </a:r>
            <a:r>
              <a:rPr b="0" lang="en-US" sz="1600" spc="-1" strike="noStrike">
                <a:solidFill>
                  <a:srgbClr val="000000"/>
                </a:solidFill>
                <a:latin typeface="Arial"/>
                <a:ea typeface="Arial"/>
              </a:rPr>
              <a:t>The </a:t>
            </a:r>
            <a:r>
              <a:rPr b="1" lang="en-US" sz="1600" spc="-1" strike="noStrike">
                <a:solidFill>
                  <a:srgbClr val="000000"/>
                </a:solidFill>
                <a:latin typeface="Arial"/>
                <a:ea typeface="Arial"/>
              </a:rPr>
              <a:t>auto secure </a:t>
            </a:r>
            <a:r>
              <a:rPr b="0" lang="en-US" sz="1600" spc="-1" strike="noStrike">
                <a:solidFill>
                  <a:srgbClr val="000000"/>
                </a:solidFill>
                <a:latin typeface="Arial"/>
                <a:ea typeface="Arial"/>
              </a:rPr>
              <a:t>command is entered. The router displays the AutoSecure configuration wizard welcome message.</a:t>
            </a:r>
            <a:endParaRPr b="0" lang="en-AU" sz="1600" spc="-1" strike="noStrike">
              <a:latin typeface="Arial"/>
            </a:endParaRPr>
          </a:p>
          <a:p>
            <a:pPr>
              <a:lnSpc>
                <a:spcPts val="2001"/>
              </a:lnSpc>
              <a:buNone/>
            </a:pPr>
            <a:r>
              <a:rPr b="1" lang="en-US" sz="1600" spc="-1" strike="noStrike">
                <a:solidFill>
                  <a:srgbClr val="000000"/>
                </a:solidFill>
                <a:latin typeface="Arial"/>
                <a:ea typeface="Arial"/>
              </a:rPr>
              <a:t>Step 2. </a:t>
            </a:r>
            <a:r>
              <a:rPr b="0" lang="en-US" sz="1600" spc="-1" strike="noStrike">
                <a:solidFill>
                  <a:srgbClr val="000000"/>
                </a:solidFill>
                <a:latin typeface="Arial"/>
                <a:ea typeface="Arial"/>
              </a:rPr>
              <a:t>The wizard gathers information about the outside interfaces.</a:t>
            </a:r>
            <a:endParaRPr b="0" lang="en-AU" sz="1600" spc="-1" strike="noStrike">
              <a:latin typeface="Arial"/>
            </a:endParaRPr>
          </a:p>
          <a:p>
            <a:pPr>
              <a:lnSpc>
                <a:spcPts val="2001"/>
              </a:lnSpc>
              <a:buNone/>
            </a:pPr>
            <a:r>
              <a:rPr b="1" lang="en-US" sz="1600" spc="-1" strike="noStrike">
                <a:solidFill>
                  <a:srgbClr val="000000"/>
                </a:solidFill>
                <a:latin typeface="Arial"/>
                <a:ea typeface="Arial"/>
              </a:rPr>
              <a:t>Step 3. </a:t>
            </a:r>
            <a:r>
              <a:rPr b="0" lang="en-US" sz="1600" spc="-1" strike="noStrike">
                <a:solidFill>
                  <a:srgbClr val="000000"/>
                </a:solidFill>
                <a:latin typeface="Arial"/>
                <a:ea typeface="Arial"/>
              </a:rPr>
              <a:t>AutoSecure secures the management plane by disabling unnecessary services.</a:t>
            </a:r>
            <a:endParaRPr b="0" lang="en-AU" sz="1600" spc="-1" strike="noStrike">
              <a:latin typeface="Arial"/>
            </a:endParaRPr>
          </a:p>
          <a:p>
            <a:pPr>
              <a:lnSpc>
                <a:spcPts val="2001"/>
              </a:lnSpc>
              <a:buNone/>
            </a:pPr>
            <a:r>
              <a:rPr b="1" lang="en-US" sz="1600" spc="-1" strike="noStrike">
                <a:solidFill>
                  <a:srgbClr val="000000"/>
                </a:solidFill>
                <a:latin typeface="Arial"/>
                <a:ea typeface="Arial"/>
              </a:rPr>
              <a:t>Step 4</a:t>
            </a:r>
            <a:r>
              <a:rPr b="0" lang="en-US" sz="1600" spc="-1" strike="noStrike">
                <a:solidFill>
                  <a:srgbClr val="000000"/>
                </a:solidFill>
                <a:latin typeface="Arial"/>
                <a:ea typeface="Arial"/>
              </a:rPr>
              <a:t>. AutoSecure prompts for a banner.</a:t>
            </a:r>
            <a:endParaRPr b="0" lang="en-AU" sz="1600" spc="-1" strike="noStrike">
              <a:latin typeface="Arial"/>
            </a:endParaRPr>
          </a:p>
          <a:p>
            <a:pPr>
              <a:lnSpc>
                <a:spcPts val="2001"/>
              </a:lnSpc>
              <a:buNone/>
            </a:pPr>
            <a:r>
              <a:rPr b="1" lang="en-US" sz="1600" spc="-1" strike="noStrike">
                <a:solidFill>
                  <a:srgbClr val="000000"/>
                </a:solidFill>
                <a:latin typeface="Arial"/>
                <a:ea typeface="Arial"/>
              </a:rPr>
              <a:t>Step 5. </a:t>
            </a:r>
            <a:r>
              <a:rPr b="0" lang="en-US" sz="1600" spc="-1" strike="noStrike">
                <a:solidFill>
                  <a:srgbClr val="000000"/>
                </a:solidFill>
                <a:latin typeface="Arial"/>
                <a:ea typeface="Arial"/>
              </a:rPr>
              <a:t>AutoSecure prompts for passwords and enables password and login features.</a:t>
            </a:r>
            <a:endParaRPr b="0" lang="en-AU" sz="1600" spc="-1" strike="noStrike">
              <a:latin typeface="Arial"/>
            </a:endParaRPr>
          </a:p>
          <a:p>
            <a:pPr>
              <a:lnSpc>
                <a:spcPts val="2001"/>
              </a:lnSpc>
              <a:buNone/>
            </a:pPr>
            <a:r>
              <a:rPr b="1" lang="en-US" sz="1600" spc="-1" strike="noStrike">
                <a:solidFill>
                  <a:srgbClr val="000000"/>
                </a:solidFill>
                <a:latin typeface="Arial"/>
                <a:ea typeface="Arial"/>
              </a:rPr>
              <a:t>Step 6</a:t>
            </a:r>
            <a:r>
              <a:rPr b="0" lang="en-US" sz="1600" spc="-1" strike="noStrike">
                <a:solidFill>
                  <a:srgbClr val="000000"/>
                </a:solidFill>
                <a:latin typeface="Arial"/>
                <a:ea typeface="Arial"/>
              </a:rPr>
              <a:t>. Interfaces are secured.</a:t>
            </a:r>
            <a:endParaRPr b="0" lang="en-AU" sz="1600" spc="-1" strike="noStrike">
              <a:latin typeface="Arial"/>
            </a:endParaRPr>
          </a:p>
          <a:p>
            <a:pPr>
              <a:lnSpc>
                <a:spcPts val="2001"/>
              </a:lnSpc>
              <a:buNone/>
            </a:pPr>
            <a:r>
              <a:rPr b="1" lang="en-US" sz="1600" spc="-1" strike="noStrike">
                <a:solidFill>
                  <a:srgbClr val="000000"/>
                </a:solidFill>
                <a:latin typeface="Arial"/>
                <a:ea typeface="Arial"/>
              </a:rPr>
              <a:t>Step 7</a:t>
            </a:r>
            <a:r>
              <a:rPr b="0" lang="en-US" sz="1600" spc="-1" strike="noStrike">
                <a:solidFill>
                  <a:srgbClr val="000000"/>
                </a:solidFill>
                <a:latin typeface="Arial"/>
                <a:ea typeface="Arial"/>
              </a:rPr>
              <a:t>. The forwarding plane is secured.</a:t>
            </a:r>
            <a:endParaRPr b="0" lang="en-AU" sz="1600" spc="-1" strike="noStrike">
              <a:latin typeface="Arial"/>
            </a:endParaRPr>
          </a:p>
          <a:p>
            <a:pPr>
              <a:lnSpc>
                <a:spcPts val="2001"/>
              </a:lnSpc>
              <a:buNone/>
            </a:pPr>
            <a:endParaRPr b="0" lang="en-AU" sz="1400" spc="-1" strike="noStrike">
              <a:latin typeface="Arial"/>
            </a:endParaRPr>
          </a:p>
        </p:txBody>
      </p:sp>
      <p:sp>
        <p:nvSpPr>
          <p:cNvPr id="376" name="TextBox 11"/>
          <p:cNvSpPr/>
          <p:nvPr/>
        </p:nvSpPr>
        <p:spPr>
          <a:xfrm>
            <a:off x="0" y="3936600"/>
            <a:ext cx="8114760" cy="576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Arial"/>
                <a:ea typeface="DejaVu Sans"/>
              </a:rPr>
              <a:t>AutoSecure should be used when a router is initially being configured. It is not recommended on production routers.</a:t>
            </a:r>
            <a:endParaRPr b="0" lang="en-AU" sz="1600" spc="-1" strike="noStrike">
              <a:latin typeface="Arial"/>
            </a:endParaRPr>
          </a:p>
        </p:txBody>
      </p:sp>
      <p:sp>
        <p:nvSpPr>
          <p:cNvPr id="377" name="PlaceHolder 3"/>
          <p:cNvSpPr>
            <a:spLocks noGrp="1"/>
          </p:cNvSpPr>
          <p:nvPr>
            <p:ph type="sldNum" idx="28"/>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5236BCF7-56E0-4660-85BE-B1536525F5EF}"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Lab - Configure Automated Security Features</a:t>
            </a:r>
            <a:endParaRPr b="0" lang="en-AU" sz="2200" spc="-1" strike="noStrike">
              <a:latin typeface="Arial"/>
            </a:endParaRPr>
          </a:p>
        </p:txBody>
      </p:sp>
      <p:sp>
        <p:nvSpPr>
          <p:cNvPr id="379" name="PlaceHolder 2"/>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Lock Down a Router Using AutoSecure</a:t>
            </a:r>
            <a:endParaRPr b="0" lang="en-AU" sz="1600" spc="-1" strike="noStrike">
              <a:latin typeface="Arial"/>
            </a:endParaRPr>
          </a:p>
          <a:p>
            <a:pPr>
              <a:lnSpc>
                <a:spcPct val="100000"/>
              </a:lnSpc>
              <a:spcBef>
                <a:spcPts val="320"/>
              </a:spcBef>
              <a:buNone/>
              <a:tabLst>
                <a:tab algn="l" pos="0"/>
              </a:tabLst>
            </a:pPr>
            <a:endParaRPr b="0" lang="en-AU" sz="1600" spc="-1" strike="noStrike">
              <a:latin typeface="Arial"/>
            </a:endParaRPr>
          </a:p>
        </p:txBody>
      </p:sp>
      <p:sp>
        <p:nvSpPr>
          <p:cNvPr id="380" name="TextBox 4"/>
          <p:cNvSpPr/>
          <p:nvPr/>
        </p:nvSpPr>
        <p:spPr>
          <a:xfrm>
            <a:off x="133200" y="1019160"/>
            <a:ext cx="7848000" cy="912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Arial"/>
                <a:ea typeface="DejaVu Sans"/>
              </a:rPr>
              <a:t>In this lab, you will complete the following objectives:</a:t>
            </a:r>
            <a:endParaRPr b="0" lang="en-AU"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Arial"/>
                <a:ea typeface="DejaVu Sans"/>
              </a:rPr>
              <a:t>Part 1: Configure basic device settings.</a:t>
            </a:r>
            <a:endParaRPr b="0" lang="en-AU"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Arial"/>
                <a:ea typeface="DejaVu Sans"/>
              </a:rPr>
              <a:t>Part 2: Configure automated security features.</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p:nvPr>
        </p:nvSpPr>
        <p:spPr>
          <a:xfrm>
            <a:off x="457200" y="2057400"/>
            <a:ext cx="8228880" cy="91368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6.3 Routing Protocol Authentication</a:t>
            </a:r>
            <a:endParaRPr b="0" lang="en-AU" sz="4600" spc="-1" strike="noStrike">
              <a:latin typeface="Arial"/>
            </a:endParaRPr>
          </a:p>
        </p:txBody>
      </p:sp>
      <p:sp>
        <p:nvSpPr>
          <p:cNvPr id="382" name="PlaceHolder 2"/>
          <p:cNvSpPr>
            <a:spLocks noGrp="1"/>
          </p:cNvSpPr>
          <p:nvPr>
            <p:ph type="sldNum" idx="29"/>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3193ACBA-223F-4B10-87BF-BEA54AB5F5C0}"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Routing Protocol Authentication</a:t>
            </a:r>
            <a:endParaRPr b="0" lang="en-AU" sz="1600" spc="-1" strike="noStrike">
              <a:latin typeface="Arial"/>
            </a:endParaRPr>
          </a:p>
        </p:txBody>
      </p:sp>
      <p:sp>
        <p:nvSpPr>
          <p:cNvPr id="384"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Dynamic Routing Protocols</a:t>
            </a:r>
            <a:endParaRPr b="0" lang="en-AU" sz="2200" spc="-1" strike="noStrike">
              <a:latin typeface="Arial"/>
            </a:endParaRPr>
          </a:p>
        </p:txBody>
      </p:sp>
      <p:sp>
        <p:nvSpPr>
          <p:cNvPr id="385" name="Object4"/>
          <p:cNvSpPr/>
          <p:nvPr/>
        </p:nvSpPr>
        <p:spPr>
          <a:xfrm>
            <a:off x="0" y="914400"/>
            <a:ext cx="4094280" cy="2571120"/>
          </a:xfrm>
          <a:prstGeom prst="rect">
            <a:avLst/>
          </a:prstGeom>
          <a:noFill/>
          <a:ln w="0">
            <a:noFill/>
          </a:ln>
        </p:spPr>
        <p:style>
          <a:lnRef idx="0"/>
          <a:fillRef idx="0"/>
          <a:effectRef idx="0"/>
          <a:fontRef idx="minor"/>
        </p:style>
        <p:txBody>
          <a:bodyPr lIns="90000" rIns="90000" tIns="45000" bIns="45000" anchor="t">
            <a:noAutofit/>
          </a:bodyPr>
          <a:p>
            <a:pPr marL="285840" indent="-285840">
              <a:lnSpc>
                <a:spcPts val="2001"/>
              </a:lnSpc>
              <a:buClr>
                <a:srgbClr val="000000"/>
              </a:buClr>
              <a:buFont typeface="Arial"/>
              <a:buChar char="•"/>
            </a:pPr>
            <a:r>
              <a:rPr b="0" lang="en-US" sz="1600" spc="-1" strike="noStrike">
                <a:solidFill>
                  <a:srgbClr val="000000"/>
                </a:solidFill>
                <a:latin typeface="Arial"/>
                <a:ea typeface="DejaVu Sans"/>
              </a:rPr>
              <a:t>Dynamic routing protocols perform several activities: including network discovery and maintaining routing tables. </a:t>
            </a:r>
            <a:endParaRPr b="0" lang="en-AU" sz="1600" spc="-1" strike="noStrike">
              <a:latin typeface="Arial"/>
            </a:endParaRPr>
          </a:p>
          <a:p>
            <a:pPr>
              <a:lnSpc>
                <a:spcPts val="2001"/>
              </a:lnSpc>
              <a:buNone/>
            </a:pPr>
            <a:endParaRPr b="0" lang="en-AU" sz="1600" spc="-1" strike="noStrike">
              <a:latin typeface="Arial"/>
            </a:endParaRPr>
          </a:p>
          <a:p>
            <a:pPr marL="285840" indent="-285840">
              <a:lnSpc>
                <a:spcPts val="2001"/>
              </a:lnSpc>
              <a:buClr>
                <a:srgbClr val="000000"/>
              </a:buClr>
              <a:buFont typeface="Arial"/>
              <a:buChar char="•"/>
            </a:pPr>
            <a:r>
              <a:rPr b="0" lang="en-US" sz="1600" spc="-1" strike="noStrike">
                <a:solidFill>
                  <a:srgbClr val="000000"/>
                </a:solidFill>
                <a:latin typeface="Arial"/>
                <a:ea typeface="DejaVu Sans"/>
              </a:rPr>
              <a:t>Important advantages of dynamic routing protocols are the ability to select a best path, and the ability to automatically discover a new best path when there is a change in the topology.</a:t>
            </a:r>
            <a:endParaRPr b="0" lang="en-AU" sz="1600" spc="-1" strike="noStrike">
              <a:latin typeface="Arial"/>
            </a:endParaRPr>
          </a:p>
          <a:p>
            <a:pPr>
              <a:lnSpc>
                <a:spcPts val="2001"/>
              </a:lnSpc>
              <a:buNone/>
            </a:pPr>
            <a:endParaRPr b="0" lang="en-AU" sz="1600" spc="-1" strike="noStrike">
              <a:latin typeface="Arial"/>
            </a:endParaRPr>
          </a:p>
          <a:p>
            <a:pPr marL="285840" indent="-285840">
              <a:lnSpc>
                <a:spcPts val="2001"/>
              </a:lnSpc>
              <a:buClr>
                <a:srgbClr val="000000"/>
              </a:buClr>
              <a:buFont typeface="Arial"/>
              <a:buChar char="•"/>
            </a:pPr>
            <a:r>
              <a:rPr b="0" lang="en-US" sz="1600" spc="-1" strike="noStrike">
                <a:solidFill>
                  <a:srgbClr val="000000"/>
                </a:solidFill>
                <a:latin typeface="Arial"/>
                <a:ea typeface="DejaVu Sans"/>
              </a:rPr>
              <a:t>A dynamic routing protocol allows the routers to automatically learn about these networks from other routers.</a:t>
            </a:r>
            <a:endParaRPr b="0" lang="en-AU" sz="1600" spc="-1" strike="noStrike">
              <a:latin typeface="Arial"/>
            </a:endParaRPr>
          </a:p>
        </p:txBody>
      </p:sp>
      <p:pic>
        <p:nvPicPr>
          <p:cNvPr id="386" name="Picture 3" descr=""/>
          <p:cNvPicPr/>
          <p:nvPr/>
        </p:nvPicPr>
        <p:blipFill>
          <a:blip r:embed="rId1"/>
          <a:stretch/>
        </p:blipFill>
        <p:spPr>
          <a:xfrm>
            <a:off x="4166640" y="382680"/>
            <a:ext cx="4905360" cy="3044520"/>
          </a:xfrm>
          <a:prstGeom prst="rect">
            <a:avLst/>
          </a:prstGeom>
          <a:ln w="0">
            <a:noFill/>
          </a:ln>
        </p:spPr>
      </p:pic>
      <p:sp>
        <p:nvSpPr>
          <p:cNvPr id="387" name="TextBox 7"/>
          <p:cNvSpPr/>
          <p:nvPr/>
        </p:nvSpPr>
        <p:spPr>
          <a:xfrm>
            <a:off x="4460760" y="3767400"/>
            <a:ext cx="4610880" cy="852480"/>
          </a:xfrm>
          <a:prstGeom prst="rect">
            <a:avLst/>
          </a:prstGeom>
          <a:noFill/>
          <a:ln w="0">
            <a:noFill/>
          </a:ln>
        </p:spPr>
        <p:style>
          <a:lnRef idx="0"/>
          <a:fillRef idx="0"/>
          <a:effectRef idx="0"/>
          <a:fontRef idx="minor"/>
        </p:style>
        <p:txBody>
          <a:bodyPr lIns="90000" rIns="90000" tIns="45000" bIns="45000" anchor="t">
            <a:spAutoFit/>
          </a:bodyPr>
          <a:p>
            <a:pPr>
              <a:lnSpc>
                <a:spcPts val="2001"/>
              </a:lnSpc>
              <a:buNone/>
            </a:pPr>
            <a:r>
              <a:rPr b="0" lang="en-US" sz="1600" spc="-1" strike="noStrike">
                <a:solidFill>
                  <a:srgbClr val="000000"/>
                </a:solidFill>
                <a:latin typeface="Arial"/>
                <a:ea typeface="DejaVu Sans"/>
              </a:rPr>
              <a:t>The figure shows routers R1 and R2 using a common routing protocol to share network information.</a:t>
            </a:r>
            <a:endParaRPr b="0" lang="en-AU" sz="1600" spc="-1" strike="noStrike">
              <a:latin typeface="Arial"/>
            </a:endParaRPr>
          </a:p>
        </p:txBody>
      </p:sp>
      <p:sp>
        <p:nvSpPr>
          <p:cNvPr id="388" name="PlaceHolder 3"/>
          <p:cNvSpPr>
            <a:spLocks noGrp="1"/>
          </p:cNvSpPr>
          <p:nvPr>
            <p:ph type="sldNum" idx="30"/>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EE440A1E-A8E5-43A1-8284-879B5BB958DC}"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Routing Protocol Authentication</a:t>
            </a:r>
            <a:endParaRPr b="0" lang="en-AU" sz="1600" spc="-1" strike="noStrike">
              <a:latin typeface="Arial"/>
            </a:endParaRPr>
          </a:p>
        </p:txBody>
      </p:sp>
      <p:sp>
        <p:nvSpPr>
          <p:cNvPr id="390"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Routing Protocol Spoofing</a:t>
            </a:r>
            <a:endParaRPr b="0" lang="en-AU" sz="2200" spc="-1" strike="noStrike">
              <a:latin typeface="Arial"/>
            </a:endParaRPr>
          </a:p>
        </p:txBody>
      </p:sp>
      <p:sp>
        <p:nvSpPr>
          <p:cNvPr id="391" name="Object4"/>
          <p:cNvSpPr/>
          <p:nvPr/>
        </p:nvSpPr>
        <p:spPr>
          <a:xfrm>
            <a:off x="0" y="914400"/>
            <a:ext cx="8880840" cy="257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Routing systems can be attacked by disrupting peer network routers, or by falsifying or spoofing the information carried within the routing protocols. Spoofing routing information may generally be used to cause systems to misinform (lie to) each other, cause a DoS attack, or cause traffic to follow a path it would not normally follow. </a:t>
            </a:r>
            <a:endParaRPr b="0" lang="en-AU" sz="1800" spc="-1" strike="noStrike">
              <a:latin typeface="Arial"/>
            </a:endParaRPr>
          </a:p>
          <a:p>
            <a:pPr>
              <a:lnSpc>
                <a:spcPct val="100000"/>
              </a:lnSpc>
              <a:buNone/>
            </a:pPr>
            <a:endParaRPr b="0" lang="en-AU" sz="1800" spc="-1" strike="noStrike">
              <a:latin typeface="Arial"/>
            </a:endParaRPr>
          </a:p>
          <a:p>
            <a:pPr>
              <a:lnSpc>
                <a:spcPct val="100000"/>
              </a:lnSpc>
              <a:buNone/>
            </a:pPr>
            <a:r>
              <a:rPr b="0" lang="en-US" sz="1800" spc="-1" strike="noStrike">
                <a:solidFill>
                  <a:srgbClr val="000000"/>
                </a:solidFill>
                <a:latin typeface="Arial"/>
                <a:ea typeface="DejaVu Sans"/>
              </a:rPr>
              <a:t>There are several consequences of routing information being spoofed:</a:t>
            </a:r>
            <a:endParaRPr b="0" lang="en-AU" sz="1800" spc="-1" strike="noStrike">
              <a:latin typeface="Arial"/>
            </a:endParaRPr>
          </a:p>
          <a:p>
            <a:pPr>
              <a:lnSpc>
                <a:spcPct val="100000"/>
              </a:lnSpc>
              <a:buNone/>
            </a:pPr>
            <a:endParaRPr b="0" lang="en-AU" sz="1800" spc="-1" strike="noStrike">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DejaVu Sans"/>
              </a:rPr>
              <a:t>Redirecting traffic to create routing loops</a:t>
            </a:r>
            <a:endParaRPr b="0" lang="en-AU" sz="1800" spc="-1" strike="noStrike">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DejaVu Sans"/>
              </a:rPr>
              <a:t>Redirecting traffic so it can be monitored on an insecure link</a:t>
            </a:r>
            <a:endParaRPr b="0" lang="en-AU" sz="1800" spc="-1" strike="noStrike">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DejaVu Sans"/>
              </a:rPr>
              <a:t>Redirecting traffic to discard it</a:t>
            </a:r>
            <a:endParaRPr b="0" lang="en-AU" sz="1800" spc="-1" strike="noStrike">
              <a:latin typeface="Arial"/>
            </a:endParaRPr>
          </a:p>
        </p:txBody>
      </p:sp>
      <p:sp>
        <p:nvSpPr>
          <p:cNvPr id="392" name="PlaceHolder 3"/>
          <p:cNvSpPr>
            <a:spLocks noGrp="1"/>
          </p:cNvSpPr>
          <p:nvPr>
            <p:ph type="sldNum" idx="31"/>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919FC628-6B2C-4A65-9E68-4E684FDCC7E1}"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type="title"/>
          </p:nvPr>
        </p:nvSpPr>
        <p:spPr>
          <a:xfrm>
            <a:off x="0" y="41400"/>
            <a:ext cx="9143280" cy="756720"/>
          </a:xfrm>
          <a:prstGeom prst="rect">
            <a:avLst/>
          </a:prstGeom>
          <a:noFill/>
          <a:ln w="0">
            <a:noFill/>
          </a:ln>
        </p:spPr>
        <p:txBody>
          <a:bodyPr numCol="1" spcCol="0" lIns="90000" rIns="90000" tIns="45000" bIns="45000" anchor="ctr">
            <a:noAutofit/>
          </a:bodyPr>
          <a:p>
            <a:pPr>
              <a:lnSpc>
                <a:spcPct val="100000"/>
              </a:lnSpc>
              <a:buNone/>
            </a:pPr>
            <a:r>
              <a:rPr b="0" lang="en-US" sz="2400" spc="-1" strike="noStrike">
                <a:solidFill>
                  <a:srgbClr val="367187"/>
                </a:solidFill>
                <a:latin typeface="Arial"/>
                <a:ea typeface="ＭＳ Ｐゴシック"/>
              </a:rPr>
              <a:t>Module Objectives</a:t>
            </a:r>
            <a:endParaRPr b="0" lang="en-AU" sz="2400" spc="-1" strike="noStrike">
              <a:latin typeface="Arial"/>
            </a:endParaRPr>
          </a:p>
        </p:txBody>
      </p:sp>
      <p:sp>
        <p:nvSpPr>
          <p:cNvPr id="282" name="PlaceHolder 2"/>
          <p:cNvSpPr>
            <a:spLocks noGrp="1"/>
          </p:cNvSpPr>
          <p:nvPr>
            <p:ph/>
          </p:nvPr>
        </p:nvSpPr>
        <p:spPr>
          <a:xfrm>
            <a:off x="0" y="685800"/>
            <a:ext cx="9006120" cy="1127880"/>
          </a:xfrm>
          <a:prstGeom prst="rect">
            <a:avLst/>
          </a:prstGeom>
          <a:noFill/>
          <a:ln w="0">
            <a:noFill/>
          </a:ln>
        </p:spPr>
        <p:txBody>
          <a:bodyPr numCol="1" spcCol="0" lIns="90000" rIns="182880" tIns="45000" bIns="45000" anchor="t">
            <a:noAutofit/>
          </a:bodyPr>
          <a:p>
            <a:pPr marL="189000">
              <a:lnSpc>
                <a:spcPct val="100000"/>
              </a:lnSpc>
              <a:spcBef>
                <a:spcPts val="300"/>
              </a:spcBef>
              <a:spcAft>
                <a:spcPts val="300"/>
              </a:spcAft>
              <a:buNone/>
              <a:tabLst>
                <a:tab algn="l" pos="0"/>
              </a:tabLst>
            </a:pPr>
            <a:r>
              <a:rPr b="1" lang="en-US" sz="1400" spc="-1" strike="noStrike">
                <a:solidFill>
                  <a:srgbClr val="000000"/>
                </a:solidFill>
                <a:latin typeface="Arial"/>
                <a:ea typeface="ＭＳ Ｐゴシック"/>
              </a:rPr>
              <a:t>Module Title</a:t>
            </a:r>
            <a:r>
              <a:rPr b="0" lang="en-US" sz="1400" spc="-1" strike="noStrike">
                <a:solidFill>
                  <a:srgbClr val="000000"/>
                </a:solidFill>
                <a:latin typeface="Arial"/>
                <a:ea typeface="ＭＳ Ｐゴシック"/>
              </a:rPr>
              <a:t>: Device Monitoring and Management</a:t>
            </a:r>
            <a:endParaRPr b="0" lang="en-AU" sz="1400" spc="-1" strike="noStrike">
              <a:latin typeface="Arial"/>
            </a:endParaRPr>
          </a:p>
          <a:p>
            <a:pPr marL="189000">
              <a:lnSpc>
                <a:spcPct val="100000"/>
              </a:lnSpc>
              <a:spcBef>
                <a:spcPts val="300"/>
              </a:spcBef>
              <a:spcAft>
                <a:spcPts val="300"/>
              </a:spcAft>
              <a:buNone/>
              <a:tabLst>
                <a:tab algn="l" pos="0"/>
              </a:tabLst>
            </a:pPr>
            <a:endParaRPr b="0" lang="en-AU" sz="1400" spc="-1" strike="noStrike">
              <a:latin typeface="Arial"/>
            </a:endParaRPr>
          </a:p>
          <a:p>
            <a:pPr marL="189000">
              <a:lnSpc>
                <a:spcPct val="100000"/>
              </a:lnSpc>
              <a:spcBef>
                <a:spcPts val="300"/>
              </a:spcBef>
              <a:spcAft>
                <a:spcPts val="300"/>
              </a:spcAft>
              <a:buNone/>
              <a:tabLst>
                <a:tab algn="l" pos="0"/>
              </a:tabLst>
            </a:pPr>
            <a:r>
              <a:rPr b="1" lang="en-US" sz="1400" spc="-1" strike="noStrike">
                <a:solidFill>
                  <a:srgbClr val="000000"/>
                </a:solidFill>
                <a:latin typeface="Arial"/>
                <a:ea typeface="ＭＳ Ｐゴシック"/>
              </a:rPr>
              <a:t>Module Objective</a:t>
            </a:r>
            <a:r>
              <a:rPr b="0" lang="en-US" sz="1400" spc="-1" strike="noStrike">
                <a:solidFill>
                  <a:srgbClr val="000000"/>
                </a:solidFill>
                <a:latin typeface="Arial"/>
                <a:ea typeface="ＭＳ Ｐゴシック"/>
              </a:rPr>
              <a:t>: Implement the secure management and monitoring of network devices. </a:t>
            </a:r>
            <a:endParaRPr b="0" lang="en-AU" sz="1400" spc="-1" strike="noStrike">
              <a:latin typeface="Arial"/>
            </a:endParaRPr>
          </a:p>
        </p:txBody>
      </p:sp>
      <p:graphicFrame>
        <p:nvGraphicFramePr>
          <p:cNvPr id="283" name="Table 3"/>
          <p:cNvGraphicFramePr/>
          <p:nvPr/>
        </p:nvGraphicFramePr>
        <p:xfrm>
          <a:off x="68760" y="1636200"/>
          <a:ext cx="9006120" cy="2779920"/>
        </p:xfrm>
        <a:graphic>
          <a:graphicData uri="http://schemas.openxmlformats.org/drawingml/2006/table">
            <a:tbl>
              <a:tblPr/>
              <a:tblGrid>
                <a:gridCol w="3836520"/>
                <a:gridCol w="5169960"/>
              </a:tblGrid>
              <a:tr h="247320">
                <a:tc>
                  <a:txBody>
                    <a:bodyPr anchor="ctr">
                      <a:noAutofit/>
                    </a:bodyPr>
                    <a:p>
                      <a:pPr>
                        <a:lnSpc>
                          <a:spcPct val="100000"/>
                        </a:lnSpc>
                        <a:buNone/>
                      </a:pPr>
                      <a:r>
                        <a:rPr b="1" lang="en-US" sz="1100" spc="-1" strike="noStrike">
                          <a:solidFill>
                            <a:srgbClr val="ffffff"/>
                          </a:solidFill>
                          <a:latin typeface="Arial"/>
                        </a:rPr>
                        <a:t>Topic Title</a:t>
                      </a:r>
                      <a:endParaRPr b="0" lang="en-AU" sz="11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anchor="ctr">
                      <a:noAutofit/>
                    </a:bodyPr>
                    <a:p>
                      <a:pPr>
                        <a:lnSpc>
                          <a:spcPct val="100000"/>
                        </a:lnSpc>
                        <a:buNone/>
                      </a:pPr>
                      <a:r>
                        <a:rPr b="1" lang="en-US" sz="1100" spc="-1" strike="noStrike">
                          <a:solidFill>
                            <a:srgbClr val="ffffff"/>
                          </a:solidFill>
                          <a:latin typeface="Arial"/>
                        </a:rPr>
                        <a:t>Topic Objective</a:t>
                      </a:r>
                      <a:endParaRPr b="0" lang="en-AU" sz="11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r>
              <a:tr h="433080">
                <a:tc>
                  <a:txBody>
                    <a:bodyPr anchor="ctr">
                      <a:noAutofit/>
                    </a:bodyPr>
                    <a:p>
                      <a:pPr>
                        <a:lnSpc>
                          <a:spcPct val="100000"/>
                        </a:lnSpc>
                        <a:buNone/>
                      </a:pPr>
                      <a:r>
                        <a:rPr b="1" lang="en-US" sz="1200" spc="-1" strike="noStrike">
                          <a:solidFill>
                            <a:srgbClr val="ffffff"/>
                          </a:solidFill>
                          <a:latin typeface="Arial"/>
                        </a:rPr>
                        <a:t>Secure Cisco IOS Image and Configuration Files</a:t>
                      </a:r>
                      <a:endParaRPr b="0" lang="en-AU" sz="12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anchor="ctr">
                      <a:noAutofit/>
                    </a:bodyPr>
                    <a:p>
                      <a:pPr>
                        <a:lnSpc>
                          <a:spcPct val="100000"/>
                        </a:lnSpc>
                        <a:buNone/>
                      </a:pPr>
                      <a:r>
                        <a:rPr b="0" lang="en-US" sz="1200" spc="-1" strike="noStrike">
                          <a:solidFill>
                            <a:srgbClr val="58585b"/>
                          </a:solidFill>
                          <a:latin typeface="Arial"/>
                        </a:rPr>
                        <a:t>Explain how the Cisco IOS resilient configuration feature and Secure Copy are used to secure the Cisco IOS image and configuration files.</a:t>
                      </a:r>
                      <a:endParaRPr b="0" lang="en-AU" sz="12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tr>
              <a:tr h="433080">
                <a:tc>
                  <a:txBody>
                    <a:bodyPr anchor="ctr">
                      <a:noAutofit/>
                    </a:bodyPr>
                    <a:p>
                      <a:pPr>
                        <a:lnSpc>
                          <a:spcPct val="100000"/>
                        </a:lnSpc>
                        <a:buNone/>
                      </a:pPr>
                      <a:r>
                        <a:rPr b="1" lang="en-US" sz="1200" spc="-1" strike="noStrike">
                          <a:solidFill>
                            <a:srgbClr val="ffffff"/>
                          </a:solidFill>
                          <a:latin typeface="Arial"/>
                        </a:rPr>
                        <a:t>Lock Down a Router Using AutoSecure</a:t>
                      </a:r>
                      <a:endParaRPr b="0" lang="en-AU" sz="12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anchor="ctr">
                      <a:noAutofit/>
                    </a:bodyPr>
                    <a:p>
                      <a:pPr>
                        <a:lnSpc>
                          <a:spcPct val="100000"/>
                        </a:lnSpc>
                        <a:buNone/>
                      </a:pPr>
                      <a:r>
                        <a:rPr b="0" lang="en-US" sz="1200" spc="-1" strike="noStrike">
                          <a:solidFill>
                            <a:srgbClr val="58585b"/>
                          </a:solidFill>
                          <a:latin typeface="Arial"/>
                        </a:rPr>
                        <a:t>Use the correct commands for AutoSecure to enable security on IOS-based routers.</a:t>
                      </a:r>
                      <a:endParaRPr b="0" lang="en-AU" sz="12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tr>
              <a:tr h="333360">
                <a:tc>
                  <a:txBody>
                    <a:bodyPr anchor="ctr">
                      <a:noAutofit/>
                    </a:bodyPr>
                    <a:p>
                      <a:pPr>
                        <a:lnSpc>
                          <a:spcPct val="100000"/>
                        </a:lnSpc>
                        <a:buNone/>
                      </a:pPr>
                      <a:r>
                        <a:rPr b="1" lang="en-US" sz="1200" spc="-1" strike="noStrike">
                          <a:solidFill>
                            <a:srgbClr val="ffffff"/>
                          </a:solidFill>
                          <a:latin typeface="Arial"/>
                        </a:rPr>
                        <a:t>Routing Protocol Authentication</a:t>
                      </a:r>
                      <a:endParaRPr b="0" lang="en-AU" sz="12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anchor="ctr">
                      <a:noAutofit/>
                    </a:bodyPr>
                    <a:p>
                      <a:pPr>
                        <a:lnSpc>
                          <a:spcPct val="100000"/>
                        </a:lnSpc>
                        <a:buNone/>
                      </a:pPr>
                      <a:r>
                        <a:rPr b="0" lang="en-US" sz="1200" spc="-1" strike="noStrike">
                          <a:solidFill>
                            <a:srgbClr val="58585b"/>
                          </a:solidFill>
                          <a:latin typeface="Arial"/>
                        </a:rPr>
                        <a:t>Use the correct command to configure routing protocol authentication.</a:t>
                      </a:r>
                      <a:endParaRPr b="0" lang="en-AU" sz="12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tr>
              <a:tr h="333360">
                <a:tc>
                  <a:txBody>
                    <a:bodyPr anchor="ctr">
                      <a:noAutofit/>
                    </a:bodyPr>
                    <a:p>
                      <a:pPr>
                        <a:lnSpc>
                          <a:spcPct val="100000"/>
                        </a:lnSpc>
                        <a:buNone/>
                      </a:pPr>
                      <a:r>
                        <a:rPr b="1" lang="en-US" sz="1200" spc="-1" strike="noStrike">
                          <a:solidFill>
                            <a:srgbClr val="ffffff"/>
                          </a:solidFill>
                          <a:latin typeface="Arial"/>
                        </a:rPr>
                        <a:t>Secure Management and Reporting</a:t>
                      </a:r>
                      <a:endParaRPr b="0" lang="en-AU" sz="12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anchor="ctr">
                      <a:noAutofit/>
                    </a:bodyPr>
                    <a:p>
                      <a:pPr>
                        <a:lnSpc>
                          <a:spcPct val="100000"/>
                        </a:lnSpc>
                        <a:buNone/>
                      </a:pPr>
                      <a:r>
                        <a:rPr b="0" lang="en-US" sz="1200" spc="-1" strike="noStrike">
                          <a:solidFill>
                            <a:srgbClr val="58585b"/>
                          </a:solidFill>
                          <a:latin typeface="Arial"/>
                        </a:rPr>
                        <a:t>Compare in-band and out-of-band management access.</a:t>
                      </a:r>
                      <a:endParaRPr b="0" lang="en-AU" sz="12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tr>
              <a:tr h="333360">
                <a:tc>
                  <a:txBody>
                    <a:bodyPr anchor="ctr">
                      <a:noAutofit/>
                    </a:bodyPr>
                    <a:p>
                      <a:pPr>
                        <a:lnSpc>
                          <a:spcPct val="100000"/>
                        </a:lnSpc>
                        <a:buNone/>
                      </a:pPr>
                      <a:r>
                        <a:rPr b="1" lang="en-US" sz="1200" spc="-1" strike="noStrike">
                          <a:solidFill>
                            <a:srgbClr val="ffffff"/>
                          </a:solidFill>
                          <a:latin typeface="Arial"/>
                        </a:rPr>
                        <a:t>Network Security Using Syslog</a:t>
                      </a:r>
                      <a:endParaRPr b="0" lang="en-AU" sz="12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anchor="ctr">
                      <a:noAutofit/>
                    </a:bodyPr>
                    <a:p>
                      <a:pPr>
                        <a:lnSpc>
                          <a:spcPct val="100000"/>
                        </a:lnSpc>
                        <a:buNone/>
                      </a:pPr>
                      <a:r>
                        <a:rPr b="0" lang="en-US" sz="1200" spc="-1" strike="noStrike">
                          <a:solidFill>
                            <a:srgbClr val="58585b"/>
                          </a:solidFill>
                          <a:latin typeface="Arial"/>
                        </a:rPr>
                        <a:t>Explain how to configure syslog to log system events.</a:t>
                      </a:r>
                      <a:endParaRPr b="0" lang="en-AU" sz="12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tr>
              <a:tr h="333360">
                <a:tc>
                  <a:txBody>
                    <a:bodyPr anchor="ctr">
                      <a:noAutofit/>
                    </a:bodyPr>
                    <a:p>
                      <a:pPr>
                        <a:lnSpc>
                          <a:spcPct val="100000"/>
                        </a:lnSpc>
                        <a:buNone/>
                      </a:pPr>
                      <a:r>
                        <a:rPr b="1" lang="en-US" sz="1200" spc="-1" strike="noStrike">
                          <a:solidFill>
                            <a:srgbClr val="ffffff"/>
                          </a:solidFill>
                          <a:latin typeface="Arial"/>
                        </a:rPr>
                        <a:t>NTP Configuration</a:t>
                      </a:r>
                      <a:endParaRPr b="0" lang="en-AU" sz="12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anchor="ctr">
                      <a:noAutofit/>
                    </a:bodyPr>
                    <a:p>
                      <a:pPr>
                        <a:lnSpc>
                          <a:spcPct val="100000"/>
                        </a:lnSpc>
                        <a:buNone/>
                      </a:pPr>
                      <a:r>
                        <a:rPr b="0" lang="en-US" sz="1200" spc="-1" strike="noStrike">
                          <a:solidFill>
                            <a:srgbClr val="58585b"/>
                          </a:solidFill>
                          <a:latin typeface="Arial"/>
                        </a:rPr>
                        <a:t>Configure NTP to enable accurate timestamping between all devices.</a:t>
                      </a:r>
                      <a:endParaRPr b="0" lang="en-AU" sz="12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tr>
              <a:tr h="333360">
                <a:tc>
                  <a:txBody>
                    <a:bodyPr anchor="ctr">
                      <a:noAutofit/>
                    </a:bodyPr>
                    <a:p>
                      <a:pPr>
                        <a:lnSpc>
                          <a:spcPct val="100000"/>
                        </a:lnSpc>
                        <a:buNone/>
                      </a:pPr>
                      <a:r>
                        <a:rPr b="1" lang="en-US" sz="1200" spc="-1" strike="noStrike">
                          <a:solidFill>
                            <a:srgbClr val="ffffff"/>
                          </a:solidFill>
                          <a:latin typeface="Arial"/>
                        </a:rPr>
                        <a:t>SNMP Configuration</a:t>
                      </a:r>
                      <a:endParaRPr b="0" lang="en-AU" sz="12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anchor="ctr">
                      <a:noAutofit/>
                    </a:bodyPr>
                    <a:p>
                      <a:pPr>
                        <a:lnSpc>
                          <a:spcPct val="100000"/>
                        </a:lnSpc>
                        <a:buNone/>
                      </a:pPr>
                      <a:r>
                        <a:rPr b="0" lang="en-US" sz="1200" spc="-1" strike="noStrike">
                          <a:solidFill>
                            <a:srgbClr val="58585b"/>
                          </a:solidFill>
                          <a:latin typeface="Arial"/>
                        </a:rPr>
                        <a:t>Configure SNMP to monitor system status.</a:t>
                      </a:r>
                      <a:endParaRPr b="0" lang="en-AU" sz="12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tr>
            </a:tbl>
          </a:graphicData>
        </a:graphic>
      </p:graphicFrame>
    </p:spTree>
  </p:cSld>
  <p:transition spd="slow">
    <p:wipe dir="l"/>
  </p:transition>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Routing Protocol Authentication</a:t>
            </a:r>
            <a:endParaRPr b="0" lang="en-AU" sz="1600" spc="-1" strike="noStrike">
              <a:latin typeface="Arial"/>
            </a:endParaRPr>
          </a:p>
        </p:txBody>
      </p:sp>
      <p:sp>
        <p:nvSpPr>
          <p:cNvPr id="394"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OSPF MD5 Routing Protocol Authentication</a:t>
            </a:r>
            <a:endParaRPr b="0" lang="en-AU" sz="2200" spc="-1" strike="noStrike">
              <a:latin typeface="Arial"/>
            </a:endParaRPr>
          </a:p>
        </p:txBody>
      </p:sp>
      <p:sp>
        <p:nvSpPr>
          <p:cNvPr id="395" name="Object4"/>
          <p:cNvSpPr/>
          <p:nvPr/>
        </p:nvSpPr>
        <p:spPr>
          <a:xfrm>
            <a:off x="0" y="914400"/>
            <a:ext cx="8753760" cy="257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Enable OSPF MD5 authentication globally:</a:t>
            </a:r>
            <a:endParaRPr b="0" lang="en-AU" sz="1800" spc="-1" strike="noStrike">
              <a:latin typeface="Arial"/>
            </a:endParaRPr>
          </a:p>
          <a:p>
            <a:pPr>
              <a:lnSpc>
                <a:spcPct val="100000"/>
              </a:lnSpc>
              <a:buNone/>
            </a:pPr>
            <a:endParaRPr b="0" lang="en-AU" sz="1800" spc="-1" strike="noStrike">
              <a:latin typeface="Arial"/>
            </a:endParaRPr>
          </a:p>
          <a:p>
            <a:pPr marL="285840" indent="-285840">
              <a:lnSpc>
                <a:spcPct val="100000"/>
              </a:lnSpc>
              <a:buClr>
                <a:srgbClr val="000000"/>
              </a:buClr>
              <a:buFont typeface="Arial"/>
              <a:buChar char="•"/>
            </a:pPr>
            <a:r>
              <a:rPr b="1" lang="en-US" sz="1800" spc="-1" strike="noStrike">
                <a:solidFill>
                  <a:srgbClr val="000000"/>
                </a:solidFill>
                <a:latin typeface="Arial"/>
                <a:ea typeface="DejaVu Sans"/>
              </a:rPr>
              <a:t>ip ospf message-digest-key</a:t>
            </a:r>
            <a:r>
              <a:rPr b="0" lang="en-US" sz="1800" spc="-1" strike="noStrike">
                <a:solidFill>
                  <a:srgbClr val="000000"/>
                </a:solidFill>
                <a:latin typeface="Arial"/>
                <a:ea typeface="DejaVu Sans"/>
              </a:rPr>
              <a:t> </a:t>
            </a:r>
            <a:r>
              <a:rPr b="0" i="1" lang="en-US" sz="1800" spc="-1" strike="noStrike">
                <a:solidFill>
                  <a:srgbClr val="000000"/>
                </a:solidFill>
                <a:latin typeface="Arial"/>
                <a:ea typeface="DejaVu Sans"/>
              </a:rPr>
              <a:t>key</a:t>
            </a:r>
            <a:r>
              <a:rPr b="0" lang="en-US" sz="1800" spc="-1" strike="noStrike">
                <a:solidFill>
                  <a:srgbClr val="000000"/>
                </a:solidFill>
                <a:latin typeface="Arial"/>
                <a:ea typeface="DejaVu Sans"/>
              </a:rPr>
              <a:t> </a:t>
            </a:r>
            <a:r>
              <a:rPr b="1" lang="en-US" sz="1800" spc="-1" strike="noStrike">
                <a:solidFill>
                  <a:srgbClr val="000000"/>
                </a:solidFill>
                <a:latin typeface="Arial"/>
                <a:ea typeface="DejaVu Sans"/>
              </a:rPr>
              <a:t>md5</a:t>
            </a:r>
            <a:r>
              <a:rPr b="0" lang="en-US" sz="1800" spc="-1" strike="noStrike">
                <a:solidFill>
                  <a:srgbClr val="000000"/>
                </a:solidFill>
                <a:latin typeface="Arial"/>
                <a:ea typeface="DejaVu Sans"/>
              </a:rPr>
              <a:t> </a:t>
            </a:r>
            <a:r>
              <a:rPr b="0" i="1" lang="en-US" sz="1800" spc="-1" strike="noStrike">
                <a:solidFill>
                  <a:srgbClr val="000000"/>
                </a:solidFill>
                <a:latin typeface="Arial"/>
                <a:ea typeface="DejaVu Sans"/>
              </a:rPr>
              <a:t>password</a:t>
            </a:r>
            <a:r>
              <a:rPr b="0" lang="en-US" sz="1800" spc="-1" strike="noStrike">
                <a:solidFill>
                  <a:srgbClr val="000000"/>
                </a:solidFill>
                <a:latin typeface="Arial"/>
                <a:ea typeface="DejaVu Sans"/>
              </a:rPr>
              <a:t> interface configuration command.</a:t>
            </a:r>
            <a:endParaRPr b="0" lang="en-AU" sz="1800" spc="-1" strike="noStrike">
              <a:latin typeface="Arial"/>
            </a:endParaRPr>
          </a:p>
          <a:p>
            <a:pPr marL="285840" indent="-285840">
              <a:lnSpc>
                <a:spcPct val="100000"/>
              </a:lnSpc>
              <a:buClr>
                <a:srgbClr val="000000"/>
              </a:buClr>
              <a:buFont typeface="Arial"/>
              <a:buChar char="•"/>
            </a:pPr>
            <a:r>
              <a:rPr b="1" lang="en-US" sz="1800" spc="-1" strike="noStrike">
                <a:solidFill>
                  <a:srgbClr val="000000"/>
                </a:solidFill>
                <a:latin typeface="Arial"/>
                <a:ea typeface="DejaVu Sans"/>
              </a:rPr>
              <a:t>area</a:t>
            </a:r>
            <a:r>
              <a:rPr b="0" lang="en-US" sz="1800" spc="-1" strike="noStrike">
                <a:solidFill>
                  <a:srgbClr val="000000"/>
                </a:solidFill>
                <a:latin typeface="Arial"/>
                <a:ea typeface="DejaVu Sans"/>
              </a:rPr>
              <a:t> </a:t>
            </a:r>
            <a:r>
              <a:rPr b="0" i="1" lang="en-US" sz="1800" spc="-1" strike="noStrike">
                <a:solidFill>
                  <a:srgbClr val="000000"/>
                </a:solidFill>
                <a:latin typeface="Arial"/>
                <a:ea typeface="DejaVu Sans"/>
              </a:rPr>
              <a:t>area-id</a:t>
            </a:r>
            <a:r>
              <a:rPr b="0" lang="en-US" sz="1800" spc="-1" strike="noStrike">
                <a:solidFill>
                  <a:srgbClr val="000000"/>
                </a:solidFill>
                <a:latin typeface="Arial"/>
                <a:ea typeface="DejaVu Sans"/>
              </a:rPr>
              <a:t> </a:t>
            </a:r>
            <a:r>
              <a:rPr b="1" lang="en-US" sz="1800" spc="-1" strike="noStrike">
                <a:solidFill>
                  <a:srgbClr val="000000"/>
                </a:solidFill>
                <a:latin typeface="Arial"/>
                <a:ea typeface="DejaVu Sans"/>
              </a:rPr>
              <a:t>authentication message-digest</a:t>
            </a:r>
            <a:r>
              <a:rPr b="0" lang="en-US" sz="1800" spc="-1" strike="noStrike">
                <a:solidFill>
                  <a:srgbClr val="000000"/>
                </a:solidFill>
                <a:latin typeface="Arial"/>
                <a:ea typeface="DejaVu Sans"/>
              </a:rPr>
              <a:t> router configuration command.</a:t>
            </a:r>
            <a:endParaRPr b="0" lang="en-AU"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Arial"/>
                <a:ea typeface="DejaVu Sans"/>
              </a:rPr>
              <a:t>This method forces authentication on all OSPF enabled interfaces. If an interface is not configured with th</a:t>
            </a:r>
            <a:r>
              <a:rPr b="1" lang="en-US" sz="1800" spc="-1" strike="noStrike">
                <a:solidFill>
                  <a:srgbClr val="000000"/>
                </a:solidFill>
                <a:latin typeface="Arial"/>
                <a:ea typeface="DejaVu Sans"/>
              </a:rPr>
              <a:t>e ip ospf message-digest-key</a:t>
            </a:r>
            <a:r>
              <a:rPr b="0" lang="en-US" sz="1800" spc="-1" strike="noStrike">
                <a:solidFill>
                  <a:srgbClr val="000000"/>
                </a:solidFill>
                <a:latin typeface="Arial"/>
                <a:ea typeface="DejaVu Sans"/>
              </a:rPr>
              <a:t> command, it will not be able to form adjacencies with other OSPF neighbors.</a:t>
            </a:r>
            <a:endParaRPr b="0" lang="en-AU" sz="1800" spc="-1" strike="noStrike">
              <a:latin typeface="Arial"/>
            </a:endParaRPr>
          </a:p>
          <a:p>
            <a:pPr>
              <a:lnSpc>
                <a:spcPct val="100000"/>
              </a:lnSpc>
              <a:buNone/>
            </a:pPr>
            <a:endParaRPr b="0" lang="en-AU" sz="1800" spc="-1" strike="noStrike">
              <a:latin typeface="Arial"/>
            </a:endParaRPr>
          </a:p>
          <a:p>
            <a:pPr>
              <a:lnSpc>
                <a:spcPct val="100000"/>
              </a:lnSpc>
              <a:buNone/>
            </a:pPr>
            <a:r>
              <a:rPr b="0" lang="en-US" sz="1800" spc="-1" strike="noStrike">
                <a:solidFill>
                  <a:srgbClr val="000000"/>
                </a:solidFill>
                <a:latin typeface="Arial"/>
                <a:ea typeface="DejaVu Sans"/>
              </a:rPr>
              <a:t>Enable MD5 authentication on a per interface basis:</a:t>
            </a:r>
            <a:endParaRPr b="0" lang="en-AU" sz="1800" spc="-1" strike="noStrike">
              <a:latin typeface="Arial"/>
            </a:endParaRPr>
          </a:p>
          <a:p>
            <a:pPr>
              <a:lnSpc>
                <a:spcPct val="100000"/>
              </a:lnSpc>
              <a:buNone/>
            </a:pPr>
            <a:endParaRPr b="0" lang="en-AU" sz="1800" spc="-1" strike="noStrike">
              <a:latin typeface="Arial"/>
            </a:endParaRPr>
          </a:p>
          <a:p>
            <a:pPr marL="285840" indent="-285840">
              <a:lnSpc>
                <a:spcPct val="100000"/>
              </a:lnSpc>
              <a:buClr>
                <a:srgbClr val="000000"/>
              </a:buClr>
              <a:buFont typeface="Arial"/>
              <a:buChar char="•"/>
            </a:pPr>
            <a:r>
              <a:rPr b="1" lang="en-US" sz="1800" spc="-1" strike="noStrike">
                <a:solidFill>
                  <a:srgbClr val="000000"/>
                </a:solidFill>
                <a:latin typeface="Arial"/>
                <a:ea typeface="DejaVu Sans"/>
              </a:rPr>
              <a:t>ip ospf message-digest-key</a:t>
            </a:r>
            <a:r>
              <a:rPr b="0" lang="en-US" sz="1800" spc="-1" strike="noStrike">
                <a:solidFill>
                  <a:srgbClr val="000000"/>
                </a:solidFill>
                <a:latin typeface="Arial"/>
                <a:ea typeface="DejaVu Sans"/>
              </a:rPr>
              <a:t> </a:t>
            </a:r>
            <a:r>
              <a:rPr b="0" i="1" lang="en-US" sz="1800" spc="-1" strike="noStrike">
                <a:solidFill>
                  <a:srgbClr val="000000"/>
                </a:solidFill>
                <a:latin typeface="Arial"/>
                <a:ea typeface="DejaVu Sans"/>
              </a:rPr>
              <a:t>key</a:t>
            </a:r>
            <a:r>
              <a:rPr b="0" lang="en-US" sz="1800" spc="-1" strike="noStrike">
                <a:solidFill>
                  <a:srgbClr val="000000"/>
                </a:solidFill>
                <a:latin typeface="Arial"/>
                <a:ea typeface="DejaVu Sans"/>
              </a:rPr>
              <a:t> </a:t>
            </a:r>
            <a:r>
              <a:rPr b="1" lang="en-US" sz="1800" spc="-1" strike="noStrike">
                <a:solidFill>
                  <a:srgbClr val="000000"/>
                </a:solidFill>
                <a:latin typeface="Arial"/>
                <a:ea typeface="DejaVu Sans"/>
              </a:rPr>
              <a:t>md5</a:t>
            </a:r>
            <a:r>
              <a:rPr b="0" lang="en-US" sz="1800" spc="-1" strike="noStrike">
                <a:solidFill>
                  <a:srgbClr val="000000"/>
                </a:solidFill>
                <a:latin typeface="Arial"/>
                <a:ea typeface="DejaVu Sans"/>
              </a:rPr>
              <a:t> </a:t>
            </a:r>
            <a:r>
              <a:rPr b="0" i="1" lang="en-US" sz="1800" spc="-1" strike="noStrike">
                <a:solidFill>
                  <a:srgbClr val="000000"/>
                </a:solidFill>
                <a:latin typeface="Arial"/>
                <a:ea typeface="DejaVu Sans"/>
              </a:rPr>
              <a:t>password</a:t>
            </a:r>
            <a:r>
              <a:rPr b="0" lang="en-US" sz="1800" spc="-1" strike="noStrike">
                <a:solidFill>
                  <a:srgbClr val="000000"/>
                </a:solidFill>
                <a:latin typeface="Arial"/>
                <a:ea typeface="DejaVu Sans"/>
              </a:rPr>
              <a:t> interface configuration command.</a:t>
            </a:r>
            <a:endParaRPr b="0" lang="en-AU" sz="1800" spc="-1" strike="noStrike">
              <a:latin typeface="Arial"/>
            </a:endParaRPr>
          </a:p>
          <a:p>
            <a:pPr marL="285840" indent="-285840">
              <a:lnSpc>
                <a:spcPct val="100000"/>
              </a:lnSpc>
              <a:buClr>
                <a:srgbClr val="000000"/>
              </a:buClr>
              <a:buFont typeface="Arial"/>
              <a:buChar char="•"/>
            </a:pPr>
            <a:r>
              <a:rPr b="1" lang="en-US" sz="1800" spc="-1" strike="noStrike">
                <a:solidFill>
                  <a:srgbClr val="000000"/>
                </a:solidFill>
                <a:latin typeface="Arial"/>
                <a:ea typeface="DejaVu Sans"/>
              </a:rPr>
              <a:t>ip ospf authentication message-digest</a:t>
            </a:r>
            <a:r>
              <a:rPr b="0" lang="en-US" sz="1800" spc="-1" strike="noStrike">
                <a:solidFill>
                  <a:srgbClr val="000000"/>
                </a:solidFill>
                <a:latin typeface="Arial"/>
                <a:ea typeface="DejaVu Sans"/>
              </a:rPr>
              <a:t> interface configuration command.</a:t>
            </a:r>
            <a:endParaRPr b="0" lang="en-AU" sz="1800" spc="-1" strike="noStrike">
              <a:latin typeface="Arial"/>
            </a:endParaRPr>
          </a:p>
        </p:txBody>
      </p:sp>
      <p:sp>
        <p:nvSpPr>
          <p:cNvPr id="396" name="PlaceHolder 3"/>
          <p:cNvSpPr>
            <a:spLocks noGrp="1"/>
          </p:cNvSpPr>
          <p:nvPr>
            <p:ph type="sldNum" idx="32"/>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2D5DFB47-81CB-47BB-AAD6-F5BD576B6578}"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Routing Protocol Authentication</a:t>
            </a:r>
            <a:endParaRPr b="0" lang="en-AU" sz="1600" spc="-1" strike="noStrike">
              <a:latin typeface="Arial"/>
            </a:endParaRPr>
          </a:p>
        </p:txBody>
      </p:sp>
      <p:sp>
        <p:nvSpPr>
          <p:cNvPr id="398"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OSPF MD5 Routing Protocol Authentication (Cont.)</a:t>
            </a:r>
            <a:endParaRPr b="0" lang="en-AU" sz="2200" spc="-1" strike="noStrike">
              <a:latin typeface="Arial"/>
            </a:endParaRPr>
          </a:p>
        </p:txBody>
      </p:sp>
      <p:pic>
        <p:nvPicPr>
          <p:cNvPr id="399" name="Picture 5" descr=""/>
          <p:cNvPicPr/>
          <p:nvPr/>
        </p:nvPicPr>
        <p:blipFill>
          <a:blip r:embed="rId1"/>
          <a:stretch/>
        </p:blipFill>
        <p:spPr>
          <a:xfrm>
            <a:off x="1114200" y="896040"/>
            <a:ext cx="6914880" cy="4025520"/>
          </a:xfrm>
          <a:prstGeom prst="rect">
            <a:avLst/>
          </a:prstGeom>
          <a:ln w="0">
            <a:noFill/>
          </a:ln>
        </p:spPr>
      </p:pic>
      <p:sp>
        <p:nvSpPr>
          <p:cNvPr id="400" name="PlaceHolder 3"/>
          <p:cNvSpPr>
            <a:spLocks noGrp="1"/>
          </p:cNvSpPr>
          <p:nvPr>
            <p:ph type="sldNum" idx="33"/>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93170767-4B55-46D8-85B3-604E3B76A99F}"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Routing Protocol Authentication</a:t>
            </a:r>
            <a:endParaRPr b="0" lang="en-AU" sz="1600" spc="-1" strike="noStrike">
              <a:latin typeface="Arial"/>
            </a:endParaRPr>
          </a:p>
        </p:txBody>
      </p:sp>
      <p:sp>
        <p:nvSpPr>
          <p:cNvPr id="402"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OSPF SHA Routing Protocol Authentication </a:t>
            </a:r>
            <a:endParaRPr b="0" lang="en-AU" sz="2200" spc="-1" strike="noStrike">
              <a:latin typeface="Arial"/>
            </a:endParaRPr>
          </a:p>
        </p:txBody>
      </p:sp>
      <p:sp>
        <p:nvSpPr>
          <p:cNvPr id="403" name="Object4"/>
          <p:cNvSpPr/>
          <p:nvPr/>
        </p:nvSpPr>
        <p:spPr>
          <a:xfrm>
            <a:off x="0" y="914400"/>
            <a:ext cx="9055800" cy="77868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MD5 is now considered vulnerable to attacks and should only be used when stronger authentication is not available. Administrators should use SHA authentication as long as all of the router operating systems support OSPF SHA authentication.</a:t>
            </a:r>
            <a:endParaRPr b="0" lang="en-AU" sz="1600" spc="-1" strike="noStrike">
              <a:latin typeface="Arial"/>
            </a:endParaRPr>
          </a:p>
          <a:p>
            <a:pPr>
              <a:lnSpc>
                <a:spcPts val="2001"/>
              </a:lnSpc>
              <a:buNone/>
            </a:pPr>
            <a:endParaRPr b="0" lang="en-AU" sz="1400" spc="-1" strike="noStrike">
              <a:latin typeface="Arial"/>
            </a:endParaRPr>
          </a:p>
          <a:p>
            <a:pPr>
              <a:lnSpc>
                <a:spcPts val="2001"/>
              </a:lnSpc>
              <a:buNone/>
            </a:pPr>
            <a:endParaRPr b="0" lang="en-AU" sz="1400" spc="-1" strike="noStrike">
              <a:latin typeface="Arial"/>
            </a:endParaRPr>
          </a:p>
        </p:txBody>
      </p:sp>
      <p:sp>
        <p:nvSpPr>
          <p:cNvPr id="404" name="TextBox 6"/>
          <p:cNvSpPr/>
          <p:nvPr/>
        </p:nvSpPr>
        <p:spPr>
          <a:xfrm>
            <a:off x="0" y="1828800"/>
            <a:ext cx="8857080" cy="130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600" spc="-1" strike="noStrike">
                <a:solidFill>
                  <a:srgbClr val="000000"/>
                </a:solidFill>
                <a:latin typeface="Arial"/>
                <a:ea typeface="DejaVu Sans"/>
              </a:rPr>
              <a:t>Step 1.</a:t>
            </a:r>
            <a:r>
              <a:rPr b="0" lang="en-US" sz="1600" spc="-1" strike="noStrike">
                <a:solidFill>
                  <a:srgbClr val="000000"/>
                </a:solidFill>
                <a:latin typeface="Arial"/>
                <a:ea typeface="DejaVu Sans"/>
              </a:rPr>
              <a:t> Specify an authentication key chain in global configuration mode:</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Configure a key chain name with the </a:t>
            </a:r>
            <a:r>
              <a:rPr b="1" lang="en-US" sz="1600" spc="-1" strike="noStrike">
                <a:solidFill>
                  <a:srgbClr val="000000"/>
                </a:solidFill>
                <a:latin typeface="Arial"/>
                <a:ea typeface="DejaVu Sans"/>
              </a:rPr>
              <a:t>key chain</a:t>
            </a:r>
            <a:r>
              <a:rPr b="0" lang="en-US" sz="1600" spc="-1" strike="noStrike">
                <a:solidFill>
                  <a:srgbClr val="000000"/>
                </a:solidFill>
                <a:latin typeface="Arial"/>
                <a:ea typeface="DejaVu Sans"/>
              </a:rPr>
              <a:t> command.</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Assign the key chain a number and a password with the </a:t>
            </a:r>
            <a:r>
              <a:rPr b="1" lang="en-US" sz="1600" spc="-1" strike="noStrike">
                <a:solidFill>
                  <a:srgbClr val="000000"/>
                </a:solidFill>
                <a:latin typeface="Arial"/>
                <a:ea typeface="DejaVu Sans"/>
              </a:rPr>
              <a:t>key</a:t>
            </a:r>
            <a:r>
              <a:rPr b="0" lang="en-US" sz="1600" spc="-1" strike="noStrike">
                <a:solidFill>
                  <a:srgbClr val="000000"/>
                </a:solidFill>
                <a:latin typeface="Arial"/>
                <a:ea typeface="DejaVu Sans"/>
              </a:rPr>
              <a:t> and </a:t>
            </a:r>
            <a:r>
              <a:rPr b="1" lang="en-US" sz="1600" spc="-1" strike="noStrike">
                <a:solidFill>
                  <a:srgbClr val="000000"/>
                </a:solidFill>
                <a:latin typeface="Arial"/>
                <a:ea typeface="DejaVu Sans"/>
              </a:rPr>
              <a:t>key-string</a:t>
            </a:r>
            <a:r>
              <a:rPr b="0" lang="en-US" sz="1600" spc="-1" strike="noStrike">
                <a:solidFill>
                  <a:srgbClr val="000000"/>
                </a:solidFill>
                <a:latin typeface="Arial"/>
                <a:ea typeface="DejaVu Sans"/>
              </a:rPr>
              <a:t> commands.</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Specify SHA authentication with the </a:t>
            </a:r>
            <a:r>
              <a:rPr b="1" lang="en-US" sz="1600" spc="-1" strike="noStrike">
                <a:solidFill>
                  <a:srgbClr val="000000"/>
                </a:solidFill>
                <a:latin typeface="Arial"/>
                <a:ea typeface="DejaVu Sans"/>
              </a:rPr>
              <a:t>cryptographic-algorithm</a:t>
            </a:r>
            <a:r>
              <a:rPr b="0" lang="en-US" sz="1600" spc="-1" strike="noStrike">
                <a:solidFill>
                  <a:srgbClr val="000000"/>
                </a:solidFill>
                <a:latin typeface="Arial"/>
                <a:ea typeface="DejaVu Sans"/>
              </a:rPr>
              <a:t> command.</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(Optional) Specify when this key will expire with the </a:t>
            </a:r>
            <a:r>
              <a:rPr b="1" lang="en-US" sz="1600" spc="-1" strike="noStrike">
                <a:solidFill>
                  <a:srgbClr val="000000"/>
                </a:solidFill>
                <a:latin typeface="Arial"/>
                <a:ea typeface="DejaVu Sans"/>
              </a:rPr>
              <a:t>send-lifetime</a:t>
            </a:r>
            <a:r>
              <a:rPr b="0" lang="en-US" sz="1600" spc="-1" strike="noStrike">
                <a:solidFill>
                  <a:srgbClr val="000000"/>
                </a:solidFill>
                <a:latin typeface="Arial"/>
                <a:ea typeface="DejaVu Sans"/>
              </a:rPr>
              <a:t> command.</a:t>
            </a:r>
            <a:endParaRPr b="0" lang="en-AU" sz="1600" spc="-1" strike="noStrike">
              <a:latin typeface="Arial"/>
            </a:endParaRPr>
          </a:p>
        </p:txBody>
      </p:sp>
      <p:pic>
        <p:nvPicPr>
          <p:cNvPr id="405" name="Picture 7" descr=""/>
          <p:cNvPicPr/>
          <p:nvPr/>
        </p:nvPicPr>
        <p:blipFill>
          <a:blip r:embed="rId1"/>
          <a:stretch/>
        </p:blipFill>
        <p:spPr>
          <a:xfrm>
            <a:off x="311040" y="3213720"/>
            <a:ext cx="8045280" cy="1288440"/>
          </a:xfrm>
          <a:prstGeom prst="rect">
            <a:avLst/>
          </a:prstGeom>
          <a:ln w="0">
            <a:noFill/>
          </a:ln>
        </p:spPr>
      </p:pic>
      <p:sp>
        <p:nvSpPr>
          <p:cNvPr id="406" name="PlaceHolder 3"/>
          <p:cNvSpPr>
            <a:spLocks noGrp="1"/>
          </p:cNvSpPr>
          <p:nvPr>
            <p:ph type="sldNum" idx="34"/>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50537C51-2362-4BCF-ACAB-5B8F247261C7}"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Routing Protocol Authentication</a:t>
            </a:r>
            <a:endParaRPr b="0" lang="en-AU" sz="1600" spc="-1" strike="noStrike">
              <a:latin typeface="Arial"/>
            </a:endParaRPr>
          </a:p>
        </p:txBody>
      </p:sp>
      <p:sp>
        <p:nvSpPr>
          <p:cNvPr id="408"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OSPF SHA Routing Protocol Authentication (Cont.)</a:t>
            </a:r>
            <a:endParaRPr b="0" lang="en-AU" sz="2200" spc="-1" strike="noStrike">
              <a:latin typeface="Arial"/>
            </a:endParaRPr>
          </a:p>
        </p:txBody>
      </p:sp>
      <p:sp>
        <p:nvSpPr>
          <p:cNvPr id="409" name="Object4"/>
          <p:cNvSpPr/>
          <p:nvPr/>
        </p:nvSpPr>
        <p:spPr>
          <a:xfrm>
            <a:off x="0" y="914400"/>
            <a:ext cx="822888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endParaRPr b="0" lang="en-AU" sz="1400" spc="-1" strike="noStrike">
              <a:latin typeface="Arial"/>
            </a:endParaRPr>
          </a:p>
          <a:p>
            <a:pPr>
              <a:lnSpc>
                <a:spcPts val="2001"/>
              </a:lnSpc>
              <a:buNone/>
            </a:pPr>
            <a:endParaRPr b="0" lang="en-AU" sz="1400" spc="-1" strike="noStrike">
              <a:latin typeface="Arial"/>
            </a:endParaRPr>
          </a:p>
        </p:txBody>
      </p:sp>
      <p:sp>
        <p:nvSpPr>
          <p:cNvPr id="410" name="TextBox 6"/>
          <p:cNvSpPr/>
          <p:nvPr/>
        </p:nvSpPr>
        <p:spPr>
          <a:xfrm>
            <a:off x="55800" y="929520"/>
            <a:ext cx="6598800" cy="6386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800" spc="-1" strike="noStrike">
                <a:solidFill>
                  <a:srgbClr val="000000"/>
                </a:solidFill>
                <a:latin typeface="Arial"/>
                <a:ea typeface="DejaVu Sans"/>
              </a:rPr>
              <a:t>Step 2.</a:t>
            </a:r>
            <a:r>
              <a:rPr b="0" lang="en-US" sz="1800" spc="-1" strike="noStrike">
                <a:solidFill>
                  <a:srgbClr val="000000"/>
                </a:solidFill>
                <a:latin typeface="Arial"/>
                <a:ea typeface="DejaVu Sans"/>
              </a:rPr>
              <a:t> Assign the authentication key to the desired interfaces with the </a:t>
            </a:r>
            <a:r>
              <a:rPr b="1" lang="en-US" sz="1800" spc="-1" strike="noStrike">
                <a:solidFill>
                  <a:srgbClr val="000000"/>
                </a:solidFill>
                <a:latin typeface="Arial"/>
                <a:ea typeface="DejaVu Sans"/>
              </a:rPr>
              <a:t>ip ospf authentication key-chain</a:t>
            </a:r>
            <a:r>
              <a:rPr b="0" lang="en-US" sz="1800" spc="-1" strike="noStrike">
                <a:solidFill>
                  <a:srgbClr val="000000"/>
                </a:solidFill>
                <a:latin typeface="Arial"/>
                <a:ea typeface="DejaVu Sans"/>
              </a:rPr>
              <a:t> command.</a:t>
            </a:r>
            <a:endParaRPr b="0" lang="en-AU" sz="1800" spc="-1" strike="noStrike">
              <a:latin typeface="Arial"/>
            </a:endParaRPr>
          </a:p>
        </p:txBody>
      </p:sp>
      <p:pic>
        <p:nvPicPr>
          <p:cNvPr id="411" name="Picture 3" descr=""/>
          <p:cNvPicPr/>
          <p:nvPr/>
        </p:nvPicPr>
        <p:blipFill>
          <a:blip r:embed="rId1"/>
          <a:stretch/>
        </p:blipFill>
        <p:spPr>
          <a:xfrm>
            <a:off x="55800" y="1679760"/>
            <a:ext cx="9143280" cy="672480"/>
          </a:xfrm>
          <a:prstGeom prst="rect">
            <a:avLst/>
          </a:prstGeom>
          <a:ln w="0">
            <a:noFill/>
          </a:ln>
        </p:spPr>
      </p:pic>
      <p:sp>
        <p:nvSpPr>
          <p:cNvPr id="412" name="TextBox 10"/>
          <p:cNvSpPr/>
          <p:nvPr/>
        </p:nvSpPr>
        <p:spPr>
          <a:xfrm>
            <a:off x="0" y="2486160"/>
            <a:ext cx="8771760" cy="364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Arial"/>
                <a:ea typeface="DejaVu Sans"/>
              </a:rPr>
              <a:t>The next slide shows an SHA authentication example for R1 and R2.</a:t>
            </a:r>
            <a:endParaRPr b="0" lang="en-AU" sz="1800" spc="-1" strike="noStrike">
              <a:latin typeface="Arial"/>
            </a:endParaRPr>
          </a:p>
        </p:txBody>
      </p:sp>
      <p:pic>
        <p:nvPicPr>
          <p:cNvPr id="413" name="Picture 7" descr=""/>
          <p:cNvPicPr/>
          <p:nvPr/>
        </p:nvPicPr>
        <p:blipFill>
          <a:blip r:embed="rId2"/>
          <a:stretch/>
        </p:blipFill>
        <p:spPr>
          <a:xfrm>
            <a:off x="549000" y="3132360"/>
            <a:ext cx="7854480" cy="1250280"/>
          </a:xfrm>
          <a:prstGeom prst="rect">
            <a:avLst/>
          </a:prstGeom>
          <a:ln w="0">
            <a:noFill/>
          </a:ln>
        </p:spPr>
      </p:pic>
      <p:sp>
        <p:nvSpPr>
          <p:cNvPr id="414" name="PlaceHolder 3"/>
          <p:cNvSpPr>
            <a:spLocks noGrp="1"/>
          </p:cNvSpPr>
          <p:nvPr>
            <p:ph type="sldNum" idx="35"/>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DD18865D-0274-4664-B2C5-D4542EE8819B}"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Routing Protocol Authentication</a:t>
            </a:r>
            <a:endParaRPr b="0" lang="en-AU" sz="1600" spc="-1" strike="noStrike">
              <a:latin typeface="Arial"/>
            </a:endParaRPr>
          </a:p>
        </p:txBody>
      </p:sp>
      <p:sp>
        <p:nvSpPr>
          <p:cNvPr id="416"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OSPF SHA Routing Protocol Authentication (Cont.)</a:t>
            </a:r>
            <a:endParaRPr b="0" lang="en-AU" sz="2200" spc="-1" strike="noStrike">
              <a:latin typeface="Arial"/>
            </a:endParaRPr>
          </a:p>
        </p:txBody>
      </p:sp>
      <p:sp>
        <p:nvSpPr>
          <p:cNvPr id="417" name="Object4"/>
          <p:cNvSpPr/>
          <p:nvPr/>
        </p:nvSpPr>
        <p:spPr>
          <a:xfrm>
            <a:off x="0" y="914400"/>
            <a:ext cx="822888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endParaRPr b="0" lang="en-AU" sz="1400" spc="-1" strike="noStrike">
              <a:latin typeface="Arial"/>
            </a:endParaRPr>
          </a:p>
          <a:p>
            <a:pPr>
              <a:lnSpc>
                <a:spcPts val="2001"/>
              </a:lnSpc>
              <a:buNone/>
            </a:pPr>
            <a:endParaRPr b="0" lang="en-AU" sz="1400" spc="-1" strike="noStrike">
              <a:latin typeface="Arial"/>
            </a:endParaRPr>
          </a:p>
        </p:txBody>
      </p:sp>
      <p:pic>
        <p:nvPicPr>
          <p:cNvPr id="418" name="Picture 7" descr=""/>
          <p:cNvPicPr/>
          <p:nvPr/>
        </p:nvPicPr>
        <p:blipFill>
          <a:blip r:embed="rId1"/>
          <a:stretch/>
        </p:blipFill>
        <p:spPr>
          <a:xfrm>
            <a:off x="1289160" y="869040"/>
            <a:ext cx="6219000" cy="3975480"/>
          </a:xfrm>
          <a:prstGeom prst="rect">
            <a:avLst/>
          </a:prstGeom>
          <a:ln w="0">
            <a:noFill/>
          </a:ln>
        </p:spPr>
      </p:pic>
      <p:sp>
        <p:nvSpPr>
          <p:cNvPr id="419" name="PlaceHolder 3"/>
          <p:cNvSpPr>
            <a:spLocks noGrp="1"/>
          </p:cNvSpPr>
          <p:nvPr>
            <p:ph type="sldNum" idx="36"/>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80F5CD27-A147-4568-863D-F9A95353D72D}"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PlaceHolder 1"/>
          <p:cNvSpPr>
            <a:spLocks noGrp="1"/>
          </p:cNvSpPr>
          <p:nvPr>
            <p:ph/>
          </p:nvPr>
        </p:nvSpPr>
        <p:spPr>
          <a:xfrm>
            <a:off x="457200" y="2057400"/>
            <a:ext cx="8228880" cy="91368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6.4 Secure Management and Reporting</a:t>
            </a:r>
            <a:endParaRPr b="0" lang="en-AU" sz="4600" spc="-1" strike="noStrike">
              <a:latin typeface="Arial"/>
            </a:endParaRPr>
          </a:p>
        </p:txBody>
      </p:sp>
      <p:sp>
        <p:nvSpPr>
          <p:cNvPr id="421" name="PlaceHolder 2"/>
          <p:cNvSpPr>
            <a:spLocks noGrp="1"/>
          </p:cNvSpPr>
          <p:nvPr>
            <p:ph type="sldNum" idx="37"/>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326187FF-A7F3-4E93-9DAA-DBA10BDBF3CB}"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PlaceHolder 1"/>
          <p:cNvSpPr>
            <a:spLocks noGrp="1"/>
          </p:cNvSpPr>
          <p:nvPr>
            <p:ph/>
          </p:nvPr>
        </p:nvSpPr>
        <p:spPr>
          <a:xfrm>
            <a:off x="457200" y="2057400"/>
            <a:ext cx="8228880" cy="91368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6.5 Network Security Using Syslog</a:t>
            </a:r>
            <a:endParaRPr b="0" lang="en-AU" sz="4600" spc="-1" strike="noStrike">
              <a:latin typeface="Arial"/>
            </a:endParaRPr>
          </a:p>
        </p:txBody>
      </p:sp>
      <p:sp>
        <p:nvSpPr>
          <p:cNvPr id="423" name="PlaceHolder 2"/>
          <p:cNvSpPr>
            <a:spLocks noGrp="1"/>
          </p:cNvSpPr>
          <p:nvPr>
            <p:ph type="sldNum" idx="38"/>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5A9F19CE-5EB0-449D-A960-29C547D1E3B9}"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Network Security Using Syslog</a:t>
            </a:r>
            <a:endParaRPr b="0" lang="en-AU" sz="1600" spc="-1" strike="noStrike">
              <a:latin typeface="Arial"/>
            </a:endParaRPr>
          </a:p>
        </p:txBody>
      </p:sp>
      <p:sp>
        <p:nvSpPr>
          <p:cNvPr id="425"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Introduction to Syslog</a:t>
            </a:r>
            <a:endParaRPr b="0" lang="en-AU" sz="2200" spc="-1" strike="noStrike">
              <a:latin typeface="Arial"/>
            </a:endParaRPr>
          </a:p>
        </p:txBody>
      </p:sp>
      <p:sp>
        <p:nvSpPr>
          <p:cNvPr id="426" name="Object4"/>
          <p:cNvSpPr/>
          <p:nvPr/>
        </p:nvSpPr>
        <p:spPr>
          <a:xfrm>
            <a:off x="0" y="723600"/>
            <a:ext cx="6143040" cy="2761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500" spc="-1" strike="noStrike">
                <a:solidFill>
                  <a:srgbClr val="000000"/>
                </a:solidFill>
                <a:latin typeface="Arial"/>
                <a:ea typeface="DejaVu Sans"/>
              </a:rPr>
              <a:t>The most common method of accessing system messages is to use a protocol called syslog.</a:t>
            </a:r>
            <a:endParaRPr b="0" lang="en-AU" sz="1500" spc="-1" strike="noStrike">
              <a:latin typeface="Arial"/>
            </a:endParaRPr>
          </a:p>
          <a:p>
            <a:pPr>
              <a:lnSpc>
                <a:spcPct val="100000"/>
              </a:lnSpc>
              <a:buNone/>
            </a:pPr>
            <a:endParaRPr b="0" lang="en-AU" sz="1500" spc="-1" strike="noStrike">
              <a:latin typeface="Arial"/>
            </a:endParaRPr>
          </a:p>
          <a:p>
            <a:pPr>
              <a:lnSpc>
                <a:spcPct val="100000"/>
              </a:lnSpc>
              <a:buNone/>
            </a:pPr>
            <a:r>
              <a:rPr b="0" lang="en-US" sz="1500" spc="-1" strike="noStrike">
                <a:solidFill>
                  <a:srgbClr val="000000"/>
                </a:solidFill>
                <a:latin typeface="Arial"/>
                <a:ea typeface="DejaVu Sans"/>
              </a:rPr>
              <a:t>Syslog is a term used to describe a standard. It is also used to describe the protocol developed for that standard. Many networking devices support syslog, including routers, switches, application servers, firewalls, and other network appliances. The syslog protocol allows networking devices to send their system messages across the network to syslog servers.</a:t>
            </a:r>
            <a:endParaRPr b="0" lang="en-AU" sz="1500" spc="-1" strike="noStrike">
              <a:latin typeface="Arial"/>
            </a:endParaRPr>
          </a:p>
          <a:p>
            <a:pPr>
              <a:lnSpc>
                <a:spcPct val="100000"/>
              </a:lnSpc>
              <a:buNone/>
            </a:pPr>
            <a:endParaRPr b="0" lang="en-AU" sz="1500" spc="-1" strike="noStrike">
              <a:latin typeface="Arial"/>
            </a:endParaRPr>
          </a:p>
          <a:p>
            <a:pPr>
              <a:lnSpc>
                <a:spcPct val="100000"/>
              </a:lnSpc>
              <a:buNone/>
            </a:pPr>
            <a:r>
              <a:rPr b="0" lang="en-US" sz="1500" spc="-1" strike="noStrike">
                <a:solidFill>
                  <a:srgbClr val="000000"/>
                </a:solidFill>
                <a:latin typeface="Arial"/>
                <a:ea typeface="DejaVu Sans"/>
              </a:rPr>
              <a:t>The syslog logging service provides three primary functions, as follows:</a:t>
            </a:r>
            <a:endParaRPr b="0" lang="en-AU" sz="1500" spc="-1" strike="noStrike">
              <a:latin typeface="Arial"/>
            </a:endParaRPr>
          </a:p>
          <a:p>
            <a:pPr marL="285840" indent="-285840">
              <a:lnSpc>
                <a:spcPct val="100000"/>
              </a:lnSpc>
              <a:buClr>
                <a:srgbClr val="000000"/>
              </a:buClr>
              <a:buFont typeface="Arial"/>
              <a:buChar char="•"/>
            </a:pPr>
            <a:r>
              <a:rPr b="0" lang="en-US" sz="1500" spc="-1" strike="noStrike">
                <a:solidFill>
                  <a:srgbClr val="000000"/>
                </a:solidFill>
                <a:latin typeface="Arial"/>
                <a:ea typeface="DejaVu Sans"/>
              </a:rPr>
              <a:t>The ability to gather logging information for monitoring and troubleshooting</a:t>
            </a:r>
            <a:endParaRPr b="0" lang="en-AU" sz="1500" spc="-1" strike="noStrike">
              <a:latin typeface="Arial"/>
            </a:endParaRPr>
          </a:p>
          <a:p>
            <a:pPr marL="285840" indent="-285840">
              <a:lnSpc>
                <a:spcPct val="100000"/>
              </a:lnSpc>
              <a:buClr>
                <a:srgbClr val="000000"/>
              </a:buClr>
              <a:buFont typeface="Arial"/>
              <a:buChar char="•"/>
            </a:pPr>
            <a:r>
              <a:rPr b="0" lang="en-US" sz="1500" spc="-1" strike="noStrike">
                <a:solidFill>
                  <a:srgbClr val="000000"/>
                </a:solidFill>
                <a:latin typeface="Arial"/>
                <a:ea typeface="DejaVu Sans"/>
              </a:rPr>
              <a:t>The ability to select the type of logging information that is captured</a:t>
            </a:r>
            <a:endParaRPr b="0" lang="en-AU" sz="1500" spc="-1" strike="noStrike">
              <a:latin typeface="Arial"/>
            </a:endParaRPr>
          </a:p>
          <a:p>
            <a:pPr marL="285840" indent="-285840">
              <a:lnSpc>
                <a:spcPct val="100000"/>
              </a:lnSpc>
              <a:buClr>
                <a:srgbClr val="000000"/>
              </a:buClr>
              <a:buFont typeface="Arial"/>
              <a:buChar char="•"/>
            </a:pPr>
            <a:r>
              <a:rPr b="0" lang="en-US" sz="1500" spc="-1" strike="noStrike">
                <a:solidFill>
                  <a:srgbClr val="000000"/>
                </a:solidFill>
                <a:latin typeface="Arial"/>
                <a:ea typeface="DejaVu Sans"/>
              </a:rPr>
              <a:t>The ability to specify the destinations of captured syslog messages</a:t>
            </a:r>
            <a:endParaRPr b="0" lang="en-AU" sz="1500" spc="-1" strike="noStrike">
              <a:latin typeface="Arial"/>
            </a:endParaRPr>
          </a:p>
          <a:p>
            <a:pPr>
              <a:lnSpc>
                <a:spcPct val="100000"/>
              </a:lnSpc>
              <a:buNone/>
            </a:pPr>
            <a:endParaRPr b="0" lang="en-AU" sz="1400" spc="-1" strike="noStrike">
              <a:latin typeface="Arial"/>
            </a:endParaRPr>
          </a:p>
        </p:txBody>
      </p:sp>
      <p:pic>
        <p:nvPicPr>
          <p:cNvPr id="427" name="Picture 3" descr=""/>
          <p:cNvPicPr/>
          <p:nvPr/>
        </p:nvPicPr>
        <p:blipFill>
          <a:blip r:embed="rId1"/>
          <a:stretch/>
        </p:blipFill>
        <p:spPr>
          <a:xfrm>
            <a:off x="5947560" y="1384560"/>
            <a:ext cx="3092400" cy="1826280"/>
          </a:xfrm>
          <a:prstGeom prst="rect">
            <a:avLst/>
          </a:prstGeom>
          <a:ln w="0">
            <a:noFill/>
          </a:ln>
        </p:spPr>
      </p:pic>
      <p:sp>
        <p:nvSpPr>
          <p:cNvPr id="428" name="PlaceHolder 3"/>
          <p:cNvSpPr>
            <a:spLocks noGrp="1"/>
          </p:cNvSpPr>
          <p:nvPr>
            <p:ph type="sldNum" idx="39"/>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CDB41197-818B-405E-90C5-E7584B73A2AF}"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Network Security Using Syslog</a:t>
            </a:r>
            <a:endParaRPr b="0" lang="en-AU" sz="1600" spc="-1" strike="noStrike">
              <a:latin typeface="Arial"/>
            </a:endParaRPr>
          </a:p>
        </p:txBody>
      </p:sp>
      <p:sp>
        <p:nvSpPr>
          <p:cNvPr id="430"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Syslog Operation</a:t>
            </a:r>
            <a:endParaRPr b="0" lang="en-AU" sz="2200" spc="-1" strike="noStrike">
              <a:latin typeface="Arial"/>
            </a:endParaRPr>
          </a:p>
        </p:txBody>
      </p:sp>
      <p:sp>
        <p:nvSpPr>
          <p:cNvPr id="431" name="Object4"/>
          <p:cNvSpPr/>
          <p:nvPr/>
        </p:nvSpPr>
        <p:spPr>
          <a:xfrm>
            <a:off x="0" y="731520"/>
            <a:ext cx="6066000" cy="220536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On Cisco network devices, the syslog protocol starts by sending system messages and </a:t>
            </a:r>
            <a:r>
              <a:rPr b="1" lang="en-US" sz="1600" spc="-1" strike="noStrike">
                <a:solidFill>
                  <a:srgbClr val="000000"/>
                </a:solidFill>
                <a:latin typeface="Arial"/>
                <a:ea typeface="DejaVu Sans"/>
              </a:rPr>
              <a:t>debug</a:t>
            </a:r>
            <a:r>
              <a:rPr b="0" lang="en-US" sz="1600" spc="-1" strike="noStrike">
                <a:solidFill>
                  <a:srgbClr val="000000"/>
                </a:solidFill>
                <a:latin typeface="Arial"/>
                <a:ea typeface="DejaVu Sans"/>
              </a:rPr>
              <a:t> output to a local logging process that is internal to the device. How the logging process manages these messages and outputs is based on device configurations. </a:t>
            </a:r>
            <a:endParaRPr b="0" lang="en-AU" sz="1600" spc="-1" strike="noStrike">
              <a:latin typeface="Arial"/>
            </a:endParaRPr>
          </a:p>
          <a:p>
            <a:pPr>
              <a:lnSpc>
                <a:spcPts val="2001"/>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As shown in the figure, popular destinations for syslog messages include the:</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Logging buffer (RAM inside a router or switch)</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Console line</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Terminal line</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Syslog server</a:t>
            </a:r>
            <a:endParaRPr b="0" lang="en-AU" sz="1600" spc="-1" strike="noStrike">
              <a:latin typeface="Arial"/>
            </a:endParaRPr>
          </a:p>
          <a:p>
            <a:pPr>
              <a:lnSpc>
                <a:spcPts val="2001"/>
              </a:lnSpc>
              <a:buNone/>
            </a:pPr>
            <a:endParaRPr b="0" lang="en-AU" sz="1600" spc="-1" strike="noStrike">
              <a:latin typeface="Arial"/>
            </a:endParaRPr>
          </a:p>
        </p:txBody>
      </p:sp>
      <p:sp>
        <p:nvSpPr>
          <p:cNvPr id="432" name="TextBox 7"/>
          <p:cNvSpPr/>
          <p:nvPr/>
        </p:nvSpPr>
        <p:spPr>
          <a:xfrm>
            <a:off x="0" y="3689640"/>
            <a:ext cx="8706600" cy="598320"/>
          </a:xfrm>
          <a:prstGeom prst="rect">
            <a:avLst/>
          </a:prstGeom>
          <a:noFill/>
          <a:ln w="0">
            <a:noFill/>
          </a:ln>
        </p:spPr>
        <p:style>
          <a:lnRef idx="0"/>
          <a:fillRef idx="0"/>
          <a:effectRef idx="0"/>
          <a:fontRef idx="minor"/>
        </p:style>
        <p:txBody>
          <a:bodyPr lIns="90000" rIns="90000" tIns="45000" bIns="45000" anchor="t">
            <a:spAutoFit/>
          </a:bodyPr>
          <a:p>
            <a:pPr>
              <a:lnSpc>
                <a:spcPts val="2001"/>
              </a:lnSpc>
              <a:buNone/>
            </a:pPr>
            <a:r>
              <a:rPr b="0" lang="en-US" sz="1600" spc="-1" strike="noStrike">
                <a:solidFill>
                  <a:srgbClr val="000000"/>
                </a:solidFill>
                <a:latin typeface="Arial"/>
                <a:ea typeface="DejaVu Sans"/>
              </a:rPr>
              <a:t>It is possible to remotely monitor system messages by viewing the logs on a syslog server, or by accessing the device through Telnet, SSH, or through the console port</a:t>
            </a:r>
            <a:r>
              <a:rPr b="0" lang="en-US" sz="1600" spc="-1" strike="noStrike">
                <a:solidFill>
                  <a:srgbClr val="000000"/>
                </a:solidFill>
                <a:latin typeface="Calibri"/>
                <a:ea typeface="DejaVu Sans"/>
              </a:rPr>
              <a:t>.</a:t>
            </a:r>
            <a:endParaRPr b="0" lang="en-AU" sz="1600" spc="-1" strike="noStrike">
              <a:latin typeface="Arial"/>
            </a:endParaRPr>
          </a:p>
        </p:txBody>
      </p:sp>
      <p:pic>
        <p:nvPicPr>
          <p:cNvPr id="433" name="Picture 3" descr=""/>
          <p:cNvPicPr/>
          <p:nvPr/>
        </p:nvPicPr>
        <p:blipFill>
          <a:blip r:embed="rId1"/>
          <a:stretch/>
        </p:blipFill>
        <p:spPr>
          <a:xfrm>
            <a:off x="5995440" y="1013760"/>
            <a:ext cx="2830680" cy="1995480"/>
          </a:xfrm>
          <a:prstGeom prst="rect">
            <a:avLst/>
          </a:prstGeom>
          <a:ln w="0">
            <a:noFill/>
          </a:ln>
        </p:spPr>
      </p:pic>
      <p:sp>
        <p:nvSpPr>
          <p:cNvPr id="434" name="PlaceHolder 3"/>
          <p:cNvSpPr>
            <a:spLocks noGrp="1"/>
          </p:cNvSpPr>
          <p:nvPr>
            <p:ph type="sldNum" idx="40"/>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16E5B0F4-F68C-4225-A27D-212822FA9C2A}"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Network Security Using Syslog</a:t>
            </a:r>
            <a:endParaRPr b="0" lang="en-AU" sz="1600" spc="-1" strike="noStrike">
              <a:latin typeface="Arial"/>
            </a:endParaRPr>
          </a:p>
        </p:txBody>
      </p:sp>
      <p:sp>
        <p:nvSpPr>
          <p:cNvPr id="436"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Syslog Message Format</a:t>
            </a:r>
            <a:endParaRPr b="0" lang="en-AU" sz="2200" spc="-1" strike="noStrike">
              <a:latin typeface="Arial"/>
            </a:endParaRPr>
          </a:p>
        </p:txBody>
      </p:sp>
      <p:sp>
        <p:nvSpPr>
          <p:cNvPr id="437" name="TextBox 6"/>
          <p:cNvSpPr/>
          <p:nvPr/>
        </p:nvSpPr>
        <p:spPr>
          <a:xfrm>
            <a:off x="91440" y="806040"/>
            <a:ext cx="9051840" cy="1187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Arial"/>
                <a:ea typeface="DejaVu Sans"/>
              </a:rPr>
              <a:t>Cisco devices produce syslog messages as a result of network events. Every syslog message contains a severity level and a facility.</a:t>
            </a:r>
            <a:endParaRPr b="0" lang="en-AU" sz="1800" spc="-1" strike="noStrike">
              <a:latin typeface="Arial"/>
            </a:endParaRPr>
          </a:p>
          <a:p>
            <a:pPr>
              <a:lnSpc>
                <a:spcPct val="100000"/>
              </a:lnSpc>
              <a:buNone/>
            </a:pPr>
            <a:endParaRPr b="0" lang="en-AU" sz="1800" spc="-1" strike="noStrike">
              <a:latin typeface="Arial"/>
            </a:endParaRPr>
          </a:p>
          <a:p>
            <a:pPr>
              <a:lnSpc>
                <a:spcPct val="100000"/>
              </a:lnSpc>
              <a:buNone/>
            </a:pPr>
            <a:r>
              <a:rPr b="0" lang="en-US" sz="1800" spc="-1" strike="noStrike">
                <a:solidFill>
                  <a:srgbClr val="000000"/>
                </a:solidFill>
                <a:latin typeface="Arial"/>
                <a:ea typeface="DejaVu Sans"/>
              </a:rPr>
              <a:t>The smaller numerical levels are the more critical syslog alarms.</a:t>
            </a:r>
            <a:endParaRPr b="0" lang="en-AU" sz="1800" spc="-1" strike="noStrike">
              <a:latin typeface="Arial"/>
            </a:endParaRPr>
          </a:p>
        </p:txBody>
      </p:sp>
      <p:graphicFrame>
        <p:nvGraphicFramePr>
          <p:cNvPr id="438" name="Table 34"/>
          <p:cNvGraphicFramePr/>
          <p:nvPr/>
        </p:nvGraphicFramePr>
        <p:xfrm>
          <a:off x="1794600" y="2126520"/>
          <a:ext cx="5005440" cy="0"/>
        </p:xfrm>
        <a:graphic>
          <a:graphicData uri="http://schemas.openxmlformats.org/drawingml/2006/table">
            <a:tbl>
              <a:tblPr/>
              <a:tblGrid>
                <a:gridCol w="1472400"/>
                <a:gridCol w="1180800"/>
                <a:gridCol w="2352600"/>
              </a:tblGrid>
              <a:tr h="0">
                <a:tc>
                  <a:txBody>
                    <a:bodyPr lIns="37800" rIns="37800" anchor="t">
                      <a:noAutofit/>
                    </a:bodyPr>
                    <a:p>
                      <a:pPr>
                        <a:lnSpc>
                          <a:spcPct val="100000"/>
                        </a:lnSpc>
                        <a:buNone/>
                      </a:pPr>
                      <a:r>
                        <a:rPr b="0" lang="en-US" sz="1200" spc="-1" strike="noStrike">
                          <a:solidFill>
                            <a:srgbClr val="ffffff"/>
                          </a:solidFill>
                          <a:latin typeface="Calibri"/>
                        </a:rPr>
                        <a:t>Severity Name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Severity Level</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xBody>
                    <a:bodyPr lIns="37800" rIns="37800" anchor="t">
                      <a:noAutofit/>
                    </a:bodyPr>
                    <a:p>
                      <a:pPr>
                        <a:lnSpc>
                          <a:spcPct val="100000"/>
                        </a:lnSpc>
                        <a:buNone/>
                      </a:pPr>
                      <a:r>
                        <a:rPr b="0" lang="en-US" sz="1200" spc="-1" strike="noStrike">
                          <a:solidFill>
                            <a:srgbClr val="ffffff"/>
                          </a:solidFill>
                          <a:latin typeface="Calibri"/>
                        </a:rPr>
                        <a:t>Description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0">
                <a:tc>
                  <a:txBody>
                    <a:bodyPr lIns="37800" rIns="37800" anchor="t">
                      <a:noAutofit/>
                    </a:bodyPr>
                    <a:p>
                      <a:pPr>
                        <a:lnSpc>
                          <a:spcPct val="100000"/>
                        </a:lnSpc>
                        <a:buNone/>
                      </a:pPr>
                      <a:r>
                        <a:rPr b="0" lang="en-US" sz="1200" spc="-1" strike="noStrike">
                          <a:solidFill>
                            <a:srgbClr val="58585b"/>
                          </a:solidFill>
                          <a:latin typeface="Calibri"/>
                        </a:rPr>
                        <a:t>Emergency</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Level 0</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System Unusable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Alert</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Level 1</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Immediate Action Needed</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Critical</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Level 2</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Critical Condition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Error</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Level 3</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Error Condition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Warning</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Level 4</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Warning Condition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Notification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Level 5</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Normal, but Significant Condition</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Informational</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Level 6</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Informational Message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0">
                <a:tc>
                  <a:txBody>
                    <a:bodyPr lIns="37800" rIns="37800" anchor="t">
                      <a:noAutofit/>
                    </a:bodyPr>
                    <a:p>
                      <a:pPr>
                        <a:lnSpc>
                          <a:spcPct val="100000"/>
                        </a:lnSpc>
                        <a:buNone/>
                      </a:pPr>
                      <a:r>
                        <a:rPr b="0" lang="en-US" sz="1200" spc="-1" strike="noStrike">
                          <a:solidFill>
                            <a:srgbClr val="58585b"/>
                          </a:solidFill>
                          <a:latin typeface="Calibri"/>
                        </a:rPr>
                        <a:t>Debugging</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Level 7</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Debugging Message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439" name="PlaceHolder 3"/>
          <p:cNvSpPr>
            <a:spLocks noGrp="1"/>
          </p:cNvSpPr>
          <p:nvPr>
            <p:ph type="sldNum" idx="41"/>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F5420064-7101-4588-85D1-E68454A187F8}"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p:nvPr>
        </p:nvSpPr>
        <p:spPr>
          <a:xfrm>
            <a:off x="457200" y="2057400"/>
            <a:ext cx="8228880" cy="91368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6.1 Secure Cisco IOS Image and Configuration Files</a:t>
            </a:r>
            <a:endParaRPr b="0" lang="en-AU" sz="4600" spc="-1" strike="noStrike">
              <a:latin typeface="Arial"/>
            </a:endParaRPr>
          </a:p>
        </p:txBody>
      </p:sp>
      <p:sp>
        <p:nvSpPr>
          <p:cNvPr id="285" name="PlaceHolder 2"/>
          <p:cNvSpPr>
            <a:spLocks noGrp="1"/>
          </p:cNvSpPr>
          <p:nvPr>
            <p:ph type="sldNum" idx="7"/>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628E62FC-1801-4D79-A8D8-D223F373A404}"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Network Security Using Syslog</a:t>
            </a:r>
            <a:endParaRPr b="0" lang="en-AU" sz="1600" spc="-1" strike="noStrike">
              <a:latin typeface="Arial"/>
            </a:endParaRPr>
          </a:p>
        </p:txBody>
      </p:sp>
      <p:sp>
        <p:nvSpPr>
          <p:cNvPr id="441"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Syslog Facilities</a:t>
            </a:r>
            <a:endParaRPr b="0" lang="en-AU" sz="2200" spc="-1" strike="noStrike">
              <a:latin typeface="Arial"/>
            </a:endParaRPr>
          </a:p>
        </p:txBody>
      </p:sp>
      <p:sp>
        <p:nvSpPr>
          <p:cNvPr id="442" name="Object4"/>
          <p:cNvSpPr/>
          <p:nvPr/>
        </p:nvSpPr>
        <p:spPr>
          <a:xfrm>
            <a:off x="0" y="914400"/>
            <a:ext cx="8686080" cy="3714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Syslog facilities are service identifiers that identify and categorize system state data for error and event message reporting. The logging facility options that are available are specific to the networking device. </a:t>
            </a:r>
            <a:endParaRPr b="0" lang="en-AU" sz="1600" spc="-1" strike="noStrike">
              <a:latin typeface="Arial"/>
            </a:endParaRPr>
          </a:p>
          <a:p>
            <a:pPr>
              <a:lnSpc>
                <a:spcPts val="2001"/>
              </a:lnSpc>
              <a:buNone/>
            </a:pPr>
            <a:endParaRPr b="0" lang="en-AU" sz="1600" spc="-1" strike="noStrike">
              <a:latin typeface="Arial"/>
            </a:endParaRPr>
          </a:p>
          <a:p>
            <a:pPr>
              <a:lnSpc>
                <a:spcPts val="2001"/>
              </a:lnSpc>
              <a:buNone/>
            </a:pPr>
            <a:r>
              <a:rPr b="0" lang="en-US" sz="1600" spc="-1" strike="noStrike">
                <a:solidFill>
                  <a:srgbClr val="000000"/>
                </a:solidFill>
                <a:latin typeface="Arial"/>
                <a:ea typeface="DejaVu Sans"/>
              </a:rPr>
              <a:t>By default, the format of syslog messages on the Cisco IOS Software is as follows:</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For example, sample output on a Cisco switch for an EtherChannel link changing state to up is:</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Here the facility is </a:t>
            </a:r>
            <a:r>
              <a:rPr b="1" lang="en-US" sz="1600" spc="-1" strike="noStrike">
                <a:solidFill>
                  <a:srgbClr val="000000"/>
                </a:solidFill>
                <a:latin typeface="Arial"/>
                <a:ea typeface="DejaVu Sans"/>
              </a:rPr>
              <a:t>LINK</a:t>
            </a:r>
            <a:r>
              <a:rPr b="0" lang="en-US" sz="1600" spc="-1" strike="noStrike">
                <a:solidFill>
                  <a:srgbClr val="000000"/>
                </a:solidFill>
                <a:latin typeface="Arial"/>
                <a:ea typeface="DejaVu Sans"/>
              </a:rPr>
              <a:t> and the severity level is </a:t>
            </a:r>
            <a:r>
              <a:rPr b="1" lang="en-US" sz="1600" spc="-1" strike="noStrike">
                <a:solidFill>
                  <a:srgbClr val="000000"/>
                </a:solidFill>
                <a:latin typeface="Arial"/>
                <a:ea typeface="DejaVu Sans"/>
              </a:rPr>
              <a:t>3</a:t>
            </a:r>
            <a:r>
              <a:rPr b="0" lang="en-US" sz="1600" spc="-1" strike="noStrike">
                <a:solidFill>
                  <a:srgbClr val="000000"/>
                </a:solidFill>
                <a:latin typeface="Arial"/>
                <a:ea typeface="DejaVu Sans"/>
              </a:rPr>
              <a:t>, with a MNEMONIC of </a:t>
            </a:r>
            <a:r>
              <a:rPr b="1" lang="en-US" sz="1600" spc="-1" strike="noStrike">
                <a:solidFill>
                  <a:srgbClr val="000000"/>
                </a:solidFill>
                <a:latin typeface="Arial"/>
                <a:ea typeface="DejaVu Sans"/>
              </a:rPr>
              <a:t>UPDOWN</a:t>
            </a:r>
            <a:endParaRPr b="0" lang="en-AU" sz="1600" spc="-1" strike="noStrike">
              <a:latin typeface="Arial"/>
            </a:endParaRPr>
          </a:p>
          <a:p>
            <a:pPr>
              <a:lnSpc>
                <a:spcPts val="2001"/>
              </a:lnSpc>
              <a:buNone/>
            </a:pPr>
            <a:endParaRPr b="0" lang="en-AU" sz="1400" spc="-1" strike="noStrike">
              <a:latin typeface="Arial"/>
            </a:endParaRPr>
          </a:p>
        </p:txBody>
      </p:sp>
      <p:pic>
        <p:nvPicPr>
          <p:cNvPr id="443" name="Picture 5" descr=""/>
          <p:cNvPicPr/>
          <p:nvPr/>
        </p:nvPicPr>
        <p:blipFill>
          <a:blip r:embed="rId1"/>
          <a:stretch/>
        </p:blipFill>
        <p:spPr>
          <a:xfrm>
            <a:off x="2254320" y="2384280"/>
            <a:ext cx="3472920" cy="297720"/>
          </a:xfrm>
          <a:prstGeom prst="rect">
            <a:avLst/>
          </a:prstGeom>
          <a:ln w="0">
            <a:noFill/>
          </a:ln>
        </p:spPr>
      </p:pic>
      <p:pic>
        <p:nvPicPr>
          <p:cNvPr id="444" name="Picture 7" descr=""/>
          <p:cNvPicPr/>
          <p:nvPr/>
        </p:nvPicPr>
        <p:blipFill>
          <a:blip r:embed="rId2"/>
          <a:stretch/>
        </p:blipFill>
        <p:spPr>
          <a:xfrm>
            <a:off x="1485720" y="3189600"/>
            <a:ext cx="5009760" cy="266040"/>
          </a:xfrm>
          <a:prstGeom prst="rect">
            <a:avLst/>
          </a:prstGeom>
          <a:ln w="0">
            <a:noFill/>
          </a:ln>
        </p:spPr>
      </p:pic>
      <p:sp>
        <p:nvSpPr>
          <p:cNvPr id="445" name="PlaceHolder 3"/>
          <p:cNvSpPr>
            <a:spLocks noGrp="1"/>
          </p:cNvSpPr>
          <p:nvPr>
            <p:ph type="sldNum" idx="42"/>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0E62F3A3-0C24-4F80-BEFF-20CA096089F3}"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Network Security Using Syslog</a:t>
            </a:r>
            <a:endParaRPr b="0" lang="en-AU" sz="1600" spc="-1" strike="noStrike">
              <a:latin typeface="Arial"/>
            </a:endParaRPr>
          </a:p>
        </p:txBody>
      </p:sp>
      <p:sp>
        <p:nvSpPr>
          <p:cNvPr id="447"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Configure Syslog Timestamps</a:t>
            </a:r>
            <a:endParaRPr b="0" lang="en-AU" sz="2200" spc="-1" strike="noStrike">
              <a:latin typeface="Arial"/>
            </a:endParaRPr>
          </a:p>
        </p:txBody>
      </p:sp>
      <p:sp>
        <p:nvSpPr>
          <p:cNvPr id="448" name="Object4"/>
          <p:cNvSpPr/>
          <p:nvPr/>
        </p:nvSpPr>
        <p:spPr>
          <a:xfrm>
            <a:off x="0" y="651960"/>
            <a:ext cx="9143280" cy="283356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500" spc="-1" strike="noStrike">
                <a:solidFill>
                  <a:srgbClr val="000000"/>
                </a:solidFill>
                <a:latin typeface="Arial"/>
                <a:ea typeface="DejaVu Sans"/>
              </a:rPr>
              <a:t>By default, log messages are not timestamped. Log messages should be timestamped so that when they are sent to another destination, such as a Syslog server, there is record of when the message was generated.</a:t>
            </a:r>
            <a:endParaRPr b="0" lang="en-AU" sz="1500" spc="-1" strike="noStrike">
              <a:latin typeface="Arial"/>
            </a:endParaRPr>
          </a:p>
          <a:p>
            <a:pPr>
              <a:lnSpc>
                <a:spcPts val="2001"/>
              </a:lnSpc>
              <a:buNone/>
            </a:pPr>
            <a:endParaRPr b="0" lang="en-AU" sz="1500" spc="-1" strike="noStrike">
              <a:latin typeface="Arial"/>
            </a:endParaRPr>
          </a:p>
          <a:p>
            <a:pPr>
              <a:lnSpc>
                <a:spcPct val="100000"/>
              </a:lnSpc>
              <a:buNone/>
            </a:pPr>
            <a:r>
              <a:rPr b="0" lang="en-US" sz="1500" spc="-1" strike="noStrike">
                <a:solidFill>
                  <a:srgbClr val="000000"/>
                </a:solidFill>
                <a:latin typeface="Arial"/>
                <a:ea typeface="DejaVu Sans"/>
              </a:rPr>
              <a:t>Use the command </a:t>
            </a:r>
            <a:r>
              <a:rPr b="1" lang="en-US" sz="1500" spc="-1" strike="noStrike">
                <a:solidFill>
                  <a:srgbClr val="000000"/>
                </a:solidFill>
                <a:latin typeface="Arial"/>
                <a:ea typeface="DejaVu Sans"/>
              </a:rPr>
              <a:t>service timestamps log datetime</a:t>
            </a:r>
            <a:r>
              <a:rPr b="0" lang="en-US" sz="1500" spc="-1" strike="noStrike">
                <a:solidFill>
                  <a:srgbClr val="000000"/>
                </a:solidFill>
                <a:latin typeface="Arial"/>
                <a:ea typeface="DejaVu Sans"/>
              </a:rPr>
              <a:t> to force logged events to display the date and time. As shown in the command output, when the R1 GigabitEthernet 0/0/0 interface is reactivated, the log messages now contain the date and time.</a:t>
            </a:r>
            <a:endParaRPr b="0" lang="en-AU" sz="1500" spc="-1" strike="noStrike">
              <a:latin typeface="Arial"/>
            </a:endParaRPr>
          </a:p>
          <a:p>
            <a:pPr>
              <a:lnSpc>
                <a:spcPts val="2001"/>
              </a:lnSpc>
              <a:buNone/>
            </a:pPr>
            <a:endParaRPr b="0" lang="en-AU" sz="1400" spc="-1" strike="noStrike">
              <a:latin typeface="Arial"/>
            </a:endParaRPr>
          </a:p>
        </p:txBody>
      </p:sp>
      <p:pic>
        <p:nvPicPr>
          <p:cNvPr id="449" name="Picture 3" descr=""/>
          <p:cNvPicPr/>
          <p:nvPr/>
        </p:nvPicPr>
        <p:blipFill>
          <a:blip r:embed="rId1"/>
          <a:stretch/>
        </p:blipFill>
        <p:spPr>
          <a:xfrm>
            <a:off x="1280160" y="2571840"/>
            <a:ext cx="5581080" cy="2090880"/>
          </a:xfrm>
          <a:prstGeom prst="rect">
            <a:avLst/>
          </a:prstGeom>
          <a:ln w="0">
            <a:noFill/>
          </a:ln>
        </p:spPr>
      </p:pic>
      <p:sp>
        <p:nvSpPr>
          <p:cNvPr id="450" name="PlaceHolder 3"/>
          <p:cNvSpPr>
            <a:spLocks noGrp="1"/>
          </p:cNvSpPr>
          <p:nvPr>
            <p:ph type="sldNum" idx="43"/>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336BE67B-AAFF-40C4-B4AA-E6B65AA9FC56}"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Network Security Using Syslog</a:t>
            </a:r>
            <a:endParaRPr b="0" lang="en-AU" sz="1600" spc="-1" strike="noStrike">
              <a:latin typeface="Arial"/>
            </a:endParaRPr>
          </a:p>
        </p:txBody>
      </p:sp>
      <p:sp>
        <p:nvSpPr>
          <p:cNvPr id="452"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Syslog Systems</a:t>
            </a:r>
            <a:endParaRPr b="0" lang="en-AU" sz="2200" spc="-1" strike="noStrike">
              <a:latin typeface="Arial"/>
            </a:endParaRPr>
          </a:p>
        </p:txBody>
      </p:sp>
      <p:sp>
        <p:nvSpPr>
          <p:cNvPr id="453" name="Object4"/>
          <p:cNvSpPr/>
          <p:nvPr/>
        </p:nvSpPr>
        <p:spPr>
          <a:xfrm>
            <a:off x="0" y="651960"/>
            <a:ext cx="4199760" cy="14238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Syslog implementations always contain two types of systems:</a:t>
            </a:r>
            <a:endParaRPr b="0" lang="en-AU" sz="1600" spc="-1" strike="noStrike">
              <a:latin typeface="Arial"/>
            </a:endParaRPr>
          </a:p>
          <a:p>
            <a:pPr>
              <a:lnSpc>
                <a:spcPct val="100000"/>
              </a:lnSpc>
              <a:buNone/>
            </a:pPr>
            <a:endParaRPr b="0" lang="en-AU" sz="1600" spc="-1" strike="noStrike">
              <a:latin typeface="Arial"/>
            </a:endParaRPr>
          </a:p>
          <a:p>
            <a:pPr marL="285840" indent="-285840">
              <a:lnSpc>
                <a:spcPct val="100000"/>
              </a:lnSpc>
              <a:buClr>
                <a:srgbClr val="000000"/>
              </a:buClr>
              <a:buFont typeface="Arial"/>
              <a:buChar char="•"/>
            </a:pPr>
            <a:r>
              <a:rPr b="1" lang="en-US" sz="1600" spc="-1" strike="noStrike">
                <a:solidFill>
                  <a:srgbClr val="000000"/>
                </a:solidFill>
                <a:latin typeface="Arial"/>
                <a:ea typeface="DejaVu Sans"/>
              </a:rPr>
              <a:t>Syslog servers</a:t>
            </a:r>
            <a:r>
              <a:rPr b="0" lang="en-US" sz="1600" spc="-1" strike="noStrike">
                <a:solidFill>
                  <a:srgbClr val="000000"/>
                </a:solidFill>
                <a:latin typeface="Arial"/>
                <a:ea typeface="DejaVu Sans"/>
              </a:rPr>
              <a:t> - Also known as log hosts, these systems accept and process log messages from syslog clients.</a:t>
            </a:r>
            <a:endParaRPr b="0" lang="en-AU" sz="1600" spc="-1" strike="noStrike">
              <a:latin typeface="Arial"/>
            </a:endParaRPr>
          </a:p>
          <a:p>
            <a:pPr marL="285840" indent="-285840">
              <a:lnSpc>
                <a:spcPct val="100000"/>
              </a:lnSpc>
              <a:buClr>
                <a:srgbClr val="000000"/>
              </a:buClr>
              <a:buFont typeface="Arial"/>
              <a:buChar char="•"/>
            </a:pPr>
            <a:r>
              <a:rPr b="1" lang="en-US" sz="1600" spc="-1" strike="noStrike">
                <a:solidFill>
                  <a:srgbClr val="000000"/>
                </a:solidFill>
                <a:latin typeface="Arial"/>
                <a:ea typeface="DejaVu Sans"/>
              </a:rPr>
              <a:t>Syslog clients</a:t>
            </a:r>
            <a:r>
              <a:rPr b="0" lang="en-US" sz="1600" spc="-1" strike="noStrike">
                <a:solidFill>
                  <a:srgbClr val="000000"/>
                </a:solidFill>
                <a:latin typeface="Arial"/>
                <a:ea typeface="DejaVu Sans"/>
              </a:rPr>
              <a:t> - Routers or other types of equipment that generate and forward log messages to syslog servers.</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The topology in the figure identifies the syslog server at IP address 10.2.2.6. The rest of the servers and devices in the topology can be configured as syslog clients, which send syslog messages to the syslog server.</a:t>
            </a:r>
            <a:endParaRPr b="0" lang="en-AU" sz="1600" spc="-1" strike="noStrike">
              <a:latin typeface="Arial"/>
            </a:endParaRPr>
          </a:p>
        </p:txBody>
      </p:sp>
      <p:pic>
        <p:nvPicPr>
          <p:cNvPr id="454" name="Picture 3" descr=""/>
          <p:cNvPicPr/>
          <p:nvPr/>
        </p:nvPicPr>
        <p:blipFill>
          <a:blip r:embed="rId1"/>
          <a:stretch/>
        </p:blipFill>
        <p:spPr>
          <a:xfrm>
            <a:off x="4164120" y="731520"/>
            <a:ext cx="4860000" cy="3411000"/>
          </a:xfrm>
          <a:prstGeom prst="rect">
            <a:avLst/>
          </a:prstGeom>
          <a:ln w="0">
            <a:noFill/>
          </a:ln>
        </p:spPr>
      </p:pic>
      <p:sp>
        <p:nvSpPr>
          <p:cNvPr id="455" name="PlaceHolder 3"/>
          <p:cNvSpPr>
            <a:spLocks noGrp="1"/>
          </p:cNvSpPr>
          <p:nvPr>
            <p:ph type="sldNum" idx="44"/>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CCCE9044-1694-4562-A9E2-AB934DD15BF5}"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Network Security Using Syslog</a:t>
            </a:r>
            <a:endParaRPr b="0" lang="en-AU" sz="1600" spc="-1" strike="noStrike">
              <a:latin typeface="Arial"/>
            </a:endParaRPr>
          </a:p>
        </p:txBody>
      </p:sp>
      <p:sp>
        <p:nvSpPr>
          <p:cNvPr id="457"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Syslog Configuration</a:t>
            </a:r>
            <a:endParaRPr b="0" lang="en-AU" sz="2200" spc="-1" strike="noStrike">
              <a:latin typeface="Arial"/>
            </a:endParaRPr>
          </a:p>
        </p:txBody>
      </p:sp>
      <p:sp>
        <p:nvSpPr>
          <p:cNvPr id="458" name="Object4"/>
          <p:cNvSpPr/>
          <p:nvPr/>
        </p:nvSpPr>
        <p:spPr>
          <a:xfrm>
            <a:off x="0" y="914400"/>
            <a:ext cx="4817880" cy="31878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Configure system logging with the following steps:</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1" lang="en-US" sz="1600" spc="-1" strike="noStrike">
                <a:solidFill>
                  <a:srgbClr val="000000"/>
                </a:solidFill>
                <a:latin typeface="Arial"/>
                <a:ea typeface="DejaVu Sans"/>
              </a:rPr>
              <a:t>Step 1</a:t>
            </a:r>
            <a:r>
              <a:rPr b="0" lang="en-US" sz="1600" spc="-1" strike="noStrike">
                <a:solidFill>
                  <a:srgbClr val="000000"/>
                </a:solidFill>
                <a:latin typeface="Arial"/>
                <a:ea typeface="DejaVu Sans"/>
              </a:rPr>
              <a:t>. Set the destination logging host using the </a:t>
            </a:r>
            <a:r>
              <a:rPr b="1" lang="en-US" sz="1600" spc="-1" strike="noStrike">
                <a:solidFill>
                  <a:srgbClr val="000000"/>
                </a:solidFill>
                <a:latin typeface="Arial"/>
                <a:ea typeface="DejaVu Sans"/>
              </a:rPr>
              <a:t>logging [host]</a:t>
            </a:r>
            <a:r>
              <a:rPr b="0" lang="en-US" sz="1600" spc="-1" strike="noStrike">
                <a:solidFill>
                  <a:srgbClr val="000000"/>
                </a:solidFill>
                <a:latin typeface="Arial"/>
                <a:ea typeface="DejaVu Sans"/>
              </a:rPr>
              <a:t> command.</a:t>
            </a:r>
            <a:endParaRPr b="0" lang="en-AU" sz="1600" spc="-1" strike="noStrike">
              <a:latin typeface="Arial"/>
            </a:endParaRPr>
          </a:p>
          <a:p>
            <a:pPr>
              <a:lnSpc>
                <a:spcPct val="100000"/>
              </a:lnSpc>
              <a:buNone/>
            </a:pPr>
            <a:br>
              <a:rPr sz="1600"/>
            </a:br>
            <a:r>
              <a:rPr b="1" lang="en-US" sz="1600" spc="-1" strike="noStrike">
                <a:solidFill>
                  <a:srgbClr val="000000"/>
                </a:solidFill>
                <a:latin typeface="Arial"/>
                <a:ea typeface="DejaVu Sans"/>
              </a:rPr>
              <a:t>Step 2</a:t>
            </a:r>
            <a:r>
              <a:rPr b="0" lang="en-US" sz="1600" spc="-1" strike="noStrike">
                <a:solidFill>
                  <a:srgbClr val="000000"/>
                </a:solidFill>
                <a:latin typeface="Arial"/>
                <a:ea typeface="DejaVu Sans"/>
              </a:rPr>
              <a:t>. (Optional) Set the log severity (trap) level using the </a:t>
            </a:r>
            <a:r>
              <a:rPr b="1" lang="en-US" sz="1600" spc="-1" strike="noStrike">
                <a:solidFill>
                  <a:srgbClr val="000000"/>
                </a:solidFill>
                <a:latin typeface="Arial"/>
                <a:ea typeface="DejaVu Sans"/>
              </a:rPr>
              <a:t>logging trap</a:t>
            </a:r>
            <a:r>
              <a:rPr b="0" lang="en-US" sz="1600" spc="-1" strike="noStrike">
                <a:solidFill>
                  <a:srgbClr val="000000"/>
                </a:solidFill>
                <a:latin typeface="Arial"/>
                <a:ea typeface="DejaVu Sans"/>
              </a:rPr>
              <a:t> command.</a:t>
            </a:r>
            <a:endParaRPr b="0" lang="en-AU" sz="1600" spc="-1" strike="noStrike">
              <a:latin typeface="Arial"/>
            </a:endParaRPr>
          </a:p>
          <a:p>
            <a:pPr>
              <a:lnSpc>
                <a:spcPct val="100000"/>
              </a:lnSpc>
              <a:buNone/>
            </a:pPr>
            <a:br>
              <a:rPr sz="1600"/>
            </a:br>
            <a:r>
              <a:rPr b="1" lang="en-US" sz="1600" spc="-1" strike="noStrike">
                <a:solidFill>
                  <a:srgbClr val="000000"/>
                </a:solidFill>
                <a:latin typeface="Arial"/>
                <a:ea typeface="DejaVu Sans"/>
              </a:rPr>
              <a:t>Step 3</a:t>
            </a:r>
            <a:r>
              <a:rPr b="0" lang="en-US" sz="1600" spc="-1" strike="noStrike">
                <a:solidFill>
                  <a:srgbClr val="000000"/>
                </a:solidFill>
                <a:latin typeface="Arial"/>
                <a:ea typeface="DejaVu Sans"/>
              </a:rPr>
              <a:t>. (Optional) Set the source interface using the </a:t>
            </a:r>
            <a:r>
              <a:rPr b="1" lang="en-US" sz="1600" spc="-1" strike="noStrike">
                <a:solidFill>
                  <a:srgbClr val="000000"/>
                </a:solidFill>
                <a:latin typeface="Arial"/>
                <a:ea typeface="DejaVu Sans"/>
              </a:rPr>
              <a:t>logging source-interface</a:t>
            </a:r>
            <a:r>
              <a:rPr b="0" lang="en-US" sz="1600" spc="-1" strike="noStrike">
                <a:solidFill>
                  <a:srgbClr val="000000"/>
                </a:solidFill>
                <a:latin typeface="Arial"/>
                <a:ea typeface="DejaVu Sans"/>
              </a:rPr>
              <a:t> command.</a:t>
            </a:r>
            <a:endParaRPr b="0" lang="en-AU" sz="1600" spc="-1" strike="noStrike">
              <a:latin typeface="Arial"/>
            </a:endParaRPr>
          </a:p>
          <a:p>
            <a:pPr>
              <a:lnSpc>
                <a:spcPct val="100000"/>
              </a:lnSpc>
              <a:buNone/>
            </a:pPr>
            <a:br>
              <a:rPr sz="1600"/>
            </a:br>
            <a:r>
              <a:rPr b="1" lang="en-US" sz="1600" spc="-1" strike="noStrike">
                <a:solidFill>
                  <a:srgbClr val="000000"/>
                </a:solidFill>
                <a:latin typeface="Arial"/>
                <a:ea typeface="DejaVu Sans"/>
              </a:rPr>
              <a:t>Step 4</a:t>
            </a:r>
            <a:r>
              <a:rPr b="0" lang="en-US" sz="1600" spc="-1" strike="noStrike">
                <a:solidFill>
                  <a:srgbClr val="000000"/>
                </a:solidFill>
                <a:latin typeface="Arial"/>
                <a:ea typeface="DejaVu Sans"/>
              </a:rPr>
              <a:t>. (Optional) Enable logging to all enabled destinations with the </a:t>
            </a:r>
            <a:r>
              <a:rPr b="1" lang="en-US" sz="1600" spc="-1" strike="noStrike">
                <a:solidFill>
                  <a:srgbClr val="000000"/>
                </a:solidFill>
                <a:latin typeface="Arial"/>
                <a:ea typeface="DejaVu Sans"/>
              </a:rPr>
              <a:t>logging on</a:t>
            </a:r>
            <a:r>
              <a:rPr b="0" lang="en-US" sz="1600" spc="-1" strike="noStrike">
                <a:solidFill>
                  <a:srgbClr val="000000"/>
                </a:solidFill>
                <a:latin typeface="Arial"/>
                <a:ea typeface="DejaVu Sans"/>
              </a:rPr>
              <a:t> command.</a:t>
            </a:r>
            <a:endParaRPr b="0" lang="en-AU" sz="1600" spc="-1" strike="noStrike">
              <a:latin typeface="Arial"/>
            </a:endParaRPr>
          </a:p>
        </p:txBody>
      </p:sp>
      <p:sp>
        <p:nvSpPr>
          <p:cNvPr id="459" name="TextBox 7"/>
          <p:cNvSpPr/>
          <p:nvPr/>
        </p:nvSpPr>
        <p:spPr>
          <a:xfrm>
            <a:off x="4532400" y="4044600"/>
            <a:ext cx="4610880" cy="364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Calibri"/>
                <a:ea typeface="DejaVu Sans"/>
              </a:rPr>
              <a:t>The figure shows the syslog reference topology.</a:t>
            </a:r>
            <a:endParaRPr b="0" lang="en-AU" sz="1800" spc="-1" strike="noStrike">
              <a:latin typeface="Arial"/>
            </a:endParaRPr>
          </a:p>
        </p:txBody>
      </p:sp>
      <p:sp>
        <p:nvSpPr>
          <p:cNvPr id="460" name="PlaceHolder 3"/>
          <p:cNvSpPr>
            <a:spLocks noGrp="1"/>
          </p:cNvSpPr>
          <p:nvPr>
            <p:ph type="sldNum" idx="45"/>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C3D590BB-44FF-4C8C-A351-FB6E63987D56}" type="slidenum">
              <a:rPr b="0" lang="en-US" sz="600" spc="-1" strike="noStrike">
                <a:solidFill>
                  <a:srgbClr val="d9d9d9"/>
                </a:solidFill>
                <a:latin typeface="Calibri"/>
              </a:rPr>
              <a:t>&lt;number&gt;</a:t>
            </a:fld>
            <a:endParaRPr b="0" lang="en-AU" sz="600" spc="-1" strike="noStrike">
              <a:latin typeface="Times New Roman"/>
            </a:endParaRPr>
          </a:p>
        </p:txBody>
      </p:sp>
      <p:pic>
        <p:nvPicPr>
          <p:cNvPr id="461" name="Picture 3" descr=""/>
          <p:cNvPicPr/>
          <p:nvPr/>
        </p:nvPicPr>
        <p:blipFill>
          <a:blip r:embed="rId1"/>
          <a:stretch/>
        </p:blipFill>
        <p:spPr>
          <a:xfrm>
            <a:off x="4648680" y="729720"/>
            <a:ext cx="4522320" cy="309852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Network Security Using Syslog</a:t>
            </a:r>
            <a:endParaRPr b="0" lang="en-AU" sz="1600" spc="-1" strike="noStrike">
              <a:latin typeface="Arial"/>
            </a:endParaRPr>
          </a:p>
        </p:txBody>
      </p:sp>
      <p:sp>
        <p:nvSpPr>
          <p:cNvPr id="463"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Syslog Configuration (Cont.)</a:t>
            </a:r>
            <a:endParaRPr b="0" lang="en-AU" sz="2200" spc="-1" strike="noStrike">
              <a:latin typeface="Arial"/>
            </a:endParaRPr>
          </a:p>
        </p:txBody>
      </p:sp>
      <p:pic>
        <p:nvPicPr>
          <p:cNvPr id="464" name="Picture 6" descr=""/>
          <p:cNvPicPr/>
          <p:nvPr/>
        </p:nvPicPr>
        <p:blipFill>
          <a:blip r:embed="rId1"/>
          <a:stretch/>
        </p:blipFill>
        <p:spPr>
          <a:xfrm>
            <a:off x="1552680" y="857520"/>
            <a:ext cx="5361840" cy="3922560"/>
          </a:xfrm>
          <a:prstGeom prst="rect">
            <a:avLst/>
          </a:prstGeom>
          <a:ln w="0">
            <a:noFill/>
          </a:ln>
        </p:spPr>
      </p:pic>
      <p:sp>
        <p:nvSpPr>
          <p:cNvPr id="465" name="PlaceHolder 3"/>
          <p:cNvSpPr>
            <a:spLocks noGrp="1"/>
          </p:cNvSpPr>
          <p:nvPr>
            <p:ph type="sldNum" idx="46"/>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431BE75B-DF08-44F3-97F7-291BAB1E8B6F}"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p:nvPr>
        </p:nvSpPr>
        <p:spPr>
          <a:xfrm>
            <a:off x="457200" y="2057400"/>
            <a:ext cx="8228880" cy="91368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6.6 NTP Configuration</a:t>
            </a:r>
            <a:endParaRPr b="0" lang="en-AU" sz="4600" spc="-1" strike="noStrike">
              <a:latin typeface="Arial"/>
            </a:endParaRPr>
          </a:p>
        </p:txBody>
      </p:sp>
      <p:sp>
        <p:nvSpPr>
          <p:cNvPr id="467" name="PlaceHolder 2"/>
          <p:cNvSpPr>
            <a:spLocks noGrp="1"/>
          </p:cNvSpPr>
          <p:nvPr>
            <p:ph type="sldNum" idx="47"/>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89352C16-BB51-40C3-BFA5-B4D4D96EB073}"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NTP Configuration</a:t>
            </a:r>
            <a:endParaRPr b="0" lang="en-AU" sz="1600" spc="-1" strike="noStrike">
              <a:latin typeface="Arial"/>
            </a:endParaRPr>
          </a:p>
        </p:txBody>
      </p:sp>
      <p:sp>
        <p:nvSpPr>
          <p:cNvPr id="469"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Time and Calendar Services</a:t>
            </a:r>
            <a:endParaRPr b="0" lang="en-AU" sz="2200" spc="-1" strike="noStrike">
              <a:latin typeface="Arial"/>
            </a:endParaRPr>
          </a:p>
        </p:txBody>
      </p:sp>
      <p:sp>
        <p:nvSpPr>
          <p:cNvPr id="470" name="Object4"/>
          <p:cNvSpPr/>
          <p:nvPr/>
        </p:nvSpPr>
        <p:spPr>
          <a:xfrm>
            <a:off x="0" y="914400"/>
            <a:ext cx="8686080" cy="13669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800" spc="-1" strike="noStrike">
                <a:solidFill>
                  <a:srgbClr val="000000"/>
                </a:solidFill>
                <a:latin typeface="Arial"/>
                <a:ea typeface="DejaVu Sans"/>
              </a:rPr>
              <a:t>The software clock on a router or switch starts when the system boots. It is the primary source of time for the system. It is important to synchronize the time across all devices on the network because all aspects of managing, securing, troubleshooting, and planning networks require accurate timestamping.</a:t>
            </a:r>
            <a:endParaRPr b="0" lang="en-AU" sz="1800" spc="-1" strike="noStrike">
              <a:latin typeface="Arial"/>
            </a:endParaRPr>
          </a:p>
          <a:p>
            <a:pPr>
              <a:lnSpc>
                <a:spcPts val="2001"/>
              </a:lnSpc>
              <a:buNone/>
            </a:pPr>
            <a:endParaRPr b="0" lang="en-AU" sz="1800" spc="-1" strike="noStrike">
              <a:latin typeface="Arial"/>
            </a:endParaRPr>
          </a:p>
          <a:p>
            <a:pPr>
              <a:lnSpc>
                <a:spcPts val="2001"/>
              </a:lnSpc>
              <a:buNone/>
            </a:pPr>
            <a:r>
              <a:rPr b="0" lang="en-US" sz="1800" spc="-1" strike="noStrike">
                <a:solidFill>
                  <a:srgbClr val="000000"/>
                </a:solidFill>
                <a:latin typeface="Arial"/>
                <a:ea typeface="DejaVu Sans"/>
              </a:rPr>
              <a:t>The date and time settings on a router or switch can be manually configured, using the </a:t>
            </a:r>
            <a:r>
              <a:rPr b="1" lang="en-US" sz="1800" spc="-1" strike="noStrike">
                <a:solidFill>
                  <a:srgbClr val="000000"/>
                </a:solidFill>
                <a:latin typeface="Arial"/>
                <a:ea typeface="DejaVu Sans"/>
              </a:rPr>
              <a:t>clock set </a:t>
            </a:r>
            <a:r>
              <a:rPr b="0" lang="en-US" sz="1800" spc="-1" strike="noStrike">
                <a:solidFill>
                  <a:srgbClr val="000000"/>
                </a:solidFill>
                <a:latin typeface="Arial"/>
                <a:ea typeface="DejaVu Sans"/>
              </a:rPr>
              <a:t>command, as shown in the example.</a:t>
            </a:r>
            <a:endParaRPr b="0" lang="en-AU" sz="1800" spc="-1" strike="noStrike">
              <a:latin typeface="Arial"/>
            </a:endParaRPr>
          </a:p>
        </p:txBody>
      </p:sp>
      <p:pic>
        <p:nvPicPr>
          <p:cNvPr id="471" name="Picture 3" descr=""/>
          <p:cNvPicPr/>
          <p:nvPr/>
        </p:nvPicPr>
        <p:blipFill>
          <a:blip r:embed="rId1"/>
          <a:stretch/>
        </p:blipFill>
        <p:spPr>
          <a:xfrm>
            <a:off x="0" y="2823840"/>
            <a:ext cx="8686080" cy="1355760"/>
          </a:xfrm>
          <a:prstGeom prst="rect">
            <a:avLst/>
          </a:prstGeom>
          <a:ln w="0">
            <a:noFill/>
          </a:ln>
        </p:spPr>
      </p:pic>
      <p:sp>
        <p:nvSpPr>
          <p:cNvPr id="472" name="PlaceHolder 3"/>
          <p:cNvSpPr>
            <a:spLocks noGrp="1"/>
          </p:cNvSpPr>
          <p:nvPr>
            <p:ph type="sldNum" idx="48"/>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057F84CB-1635-4242-AF0C-F7AD47957648}"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NTP Configuration</a:t>
            </a:r>
            <a:endParaRPr b="0" lang="en-AU" sz="1600" spc="-1" strike="noStrike">
              <a:latin typeface="Arial"/>
            </a:endParaRPr>
          </a:p>
        </p:txBody>
      </p:sp>
      <p:sp>
        <p:nvSpPr>
          <p:cNvPr id="474"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NTP Operation</a:t>
            </a:r>
            <a:endParaRPr b="0" lang="en-AU" sz="2200" spc="-1" strike="noStrike">
              <a:latin typeface="Arial"/>
            </a:endParaRPr>
          </a:p>
        </p:txBody>
      </p:sp>
      <p:sp>
        <p:nvSpPr>
          <p:cNvPr id="475" name="TextBox 5"/>
          <p:cNvSpPr/>
          <p:nvPr/>
        </p:nvSpPr>
        <p:spPr>
          <a:xfrm>
            <a:off x="135000" y="955080"/>
            <a:ext cx="8857080" cy="912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Arial"/>
                <a:ea typeface="DejaVu Sans"/>
              </a:rPr>
              <a:t>NTP networks use a hierarchical system of time sources. Each level in this hierarchical system is called a stratum. The stratum level is defined as the number of hop counts from the authoritative source.</a:t>
            </a:r>
            <a:endParaRPr b="0" lang="en-AU" sz="1800" spc="-1" strike="noStrike">
              <a:latin typeface="Arial"/>
            </a:endParaRPr>
          </a:p>
        </p:txBody>
      </p:sp>
      <p:pic>
        <p:nvPicPr>
          <p:cNvPr id="476" name="Picture 3" descr=""/>
          <p:cNvPicPr/>
          <p:nvPr/>
        </p:nvPicPr>
        <p:blipFill>
          <a:blip r:embed="rId1"/>
          <a:stretch/>
        </p:blipFill>
        <p:spPr>
          <a:xfrm>
            <a:off x="4674600" y="1878120"/>
            <a:ext cx="4240080" cy="2888280"/>
          </a:xfrm>
          <a:prstGeom prst="rect">
            <a:avLst/>
          </a:prstGeom>
          <a:ln w="0">
            <a:noFill/>
          </a:ln>
        </p:spPr>
      </p:pic>
      <p:sp>
        <p:nvSpPr>
          <p:cNvPr id="477" name="TextBox 8"/>
          <p:cNvSpPr/>
          <p:nvPr/>
        </p:nvSpPr>
        <p:spPr>
          <a:xfrm>
            <a:off x="135000" y="2111040"/>
            <a:ext cx="4712400" cy="20368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Arial"/>
                <a:ea typeface="DejaVu Sans"/>
              </a:rPr>
              <a:t>The sample network consists of four stratum levels who acquire their times as follows:</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Stratum 1 server gets its time from the stratum 0 time source.</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Stratum 2 server gets its time from the stratum 1 server.</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Stratum 3 server gets its time from the stratum 2 server.</a:t>
            </a:r>
            <a:endParaRPr b="0" lang="en-AU" sz="1600" spc="-1" strike="noStrike">
              <a:latin typeface="Arial"/>
            </a:endParaRPr>
          </a:p>
        </p:txBody>
      </p:sp>
      <p:sp>
        <p:nvSpPr>
          <p:cNvPr id="478" name="PlaceHolder 3"/>
          <p:cNvSpPr>
            <a:spLocks noGrp="1"/>
          </p:cNvSpPr>
          <p:nvPr>
            <p:ph type="sldNum" idx="49"/>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0733AEFE-499A-436C-83B1-D617CAE06F28}"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NTP Configuration</a:t>
            </a:r>
            <a:endParaRPr b="0" lang="en-AU" sz="1600" spc="-1" strike="noStrike">
              <a:latin typeface="Arial"/>
            </a:endParaRPr>
          </a:p>
        </p:txBody>
      </p:sp>
      <p:sp>
        <p:nvSpPr>
          <p:cNvPr id="480"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Configure and Verify NTP</a:t>
            </a:r>
            <a:endParaRPr b="0" lang="en-AU" sz="2200" spc="-1" strike="noStrike">
              <a:latin typeface="Arial"/>
            </a:endParaRPr>
          </a:p>
        </p:txBody>
      </p:sp>
      <p:sp>
        <p:nvSpPr>
          <p:cNvPr id="481" name="Object4"/>
          <p:cNvSpPr/>
          <p:nvPr/>
        </p:nvSpPr>
        <p:spPr>
          <a:xfrm>
            <a:off x="0" y="914400"/>
            <a:ext cx="8228880" cy="3877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400" spc="-1" strike="noStrike">
                <a:solidFill>
                  <a:srgbClr val="000000"/>
                </a:solidFill>
                <a:latin typeface="Arial"/>
                <a:ea typeface="DejaVu Sans"/>
              </a:rPr>
              <a:t>The figure shows the topology used to demonstrate NTP configuration and verification</a:t>
            </a:r>
            <a:endParaRPr b="0" lang="en-AU" sz="1400" spc="-1" strike="noStrike">
              <a:latin typeface="Arial"/>
            </a:endParaRPr>
          </a:p>
        </p:txBody>
      </p:sp>
      <p:pic>
        <p:nvPicPr>
          <p:cNvPr id="482" name="Picture 3" descr=""/>
          <p:cNvPicPr/>
          <p:nvPr/>
        </p:nvPicPr>
        <p:blipFill>
          <a:blip r:embed="rId1"/>
          <a:stretch/>
        </p:blipFill>
        <p:spPr>
          <a:xfrm>
            <a:off x="0" y="1465200"/>
            <a:ext cx="9143280" cy="2212200"/>
          </a:xfrm>
          <a:prstGeom prst="rect">
            <a:avLst/>
          </a:prstGeom>
          <a:ln w="0">
            <a:noFill/>
          </a:ln>
        </p:spPr>
      </p:pic>
      <p:sp>
        <p:nvSpPr>
          <p:cNvPr id="483" name="PlaceHolder 3"/>
          <p:cNvSpPr>
            <a:spLocks noGrp="1"/>
          </p:cNvSpPr>
          <p:nvPr>
            <p:ph type="sldNum" idx="50"/>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A2B8B111-C321-4C52-AE08-8861CA3E3B48}"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NTP Configuration</a:t>
            </a:r>
            <a:endParaRPr b="0" lang="en-AU" sz="1600" spc="-1" strike="noStrike">
              <a:latin typeface="Arial"/>
            </a:endParaRPr>
          </a:p>
        </p:txBody>
      </p:sp>
      <p:sp>
        <p:nvSpPr>
          <p:cNvPr id="485"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Configure and Verify NTP (Cont.)</a:t>
            </a:r>
            <a:endParaRPr b="0" lang="en-AU" sz="2200" spc="-1" strike="noStrike">
              <a:latin typeface="Arial"/>
            </a:endParaRPr>
          </a:p>
        </p:txBody>
      </p:sp>
      <p:sp>
        <p:nvSpPr>
          <p:cNvPr id="486" name="Object4"/>
          <p:cNvSpPr/>
          <p:nvPr/>
        </p:nvSpPr>
        <p:spPr>
          <a:xfrm>
            <a:off x="0" y="914400"/>
            <a:ext cx="8228880" cy="7135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400" spc="-1" strike="noStrike">
                <a:solidFill>
                  <a:srgbClr val="000000"/>
                </a:solidFill>
                <a:latin typeface="Arial"/>
                <a:ea typeface="DejaVu Sans"/>
              </a:rPr>
              <a:t>Before NTP is configured on the network, the </a:t>
            </a:r>
            <a:r>
              <a:rPr b="1" lang="en-US" sz="1400" spc="-1" strike="noStrike">
                <a:solidFill>
                  <a:srgbClr val="000000"/>
                </a:solidFill>
                <a:latin typeface="Arial"/>
                <a:ea typeface="DejaVu Sans"/>
              </a:rPr>
              <a:t>show clock detail </a:t>
            </a:r>
            <a:r>
              <a:rPr b="0" lang="en-US" sz="1400" spc="-1" strike="noStrike">
                <a:solidFill>
                  <a:srgbClr val="000000"/>
                </a:solidFill>
                <a:latin typeface="Arial"/>
                <a:ea typeface="DejaVu Sans"/>
              </a:rPr>
              <a:t>command displays the time source is user configuration.</a:t>
            </a:r>
            <a:endParaRPr b="0" lang="en-AU" sz="1400" spc="-1" strike="noStrike">
              <a:latin typeface="Arial"/>
            </a:endParaRPr>
          </a:p>
        </p:txBody>
      </p:sp>
      <p:pic>
        <p:nvPicPr>
          <p:cNvPr id="487" name="Picture 7" descr=""/>
          <p:cNvPicPr/>
          <p:nvPr/>
        </p:nvPicPr>
        <p:blipFill>
          <a:blip r:embed="rId1"/>
          <a:stretch/>
        </p:blipFill>
        <p:spPr>
          <a:xfrm>
            <a:off x="241200" y="1563840"/>
            <a:ext cx="3060000" cy="704160"/>
          </a:xfrm>
          <a:prstGeom prst="rect">
            <a:avLst/>
          </a:prstGeom>
          <a:ln w="0">
            <a:noFill/>
          </a:ln>
        </p:spPr>
      </p:pic>
      <p:sp>
        <p:nvSpPr>
          <p:cNvPr id="488" name="Object4"/>
          <p:cNvSpPr/>
          <p:nvPr/>
        </p:nvSpPr>
        <p:spPr>
          <a:xfrm>
            <a:off x="0" y="2438280"/>
            <a:ext cx="8228880" cy="7135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400" spc="-1" strike="noStrike">
                <a:solidFill>
                  <a:srgbClr val="000000"/>
                </a:solidFill>
                <a:latin typeface="Arial"/>
                <a:ea typeface="DejaVu Sans"/>
              </a:rPr>
              <a:t>Use the </a:t>
            </a:r>
            <a:r>
              <a:rPr b="1" lang="en-US" sz="1400" spc="-1" strike="noStrike">
                <a:solidFill>
                  <a:srgbClr val="000000"/>
                </a:solidFill>
                <a:latin typeface="Arial"/>
                <a:ea typeface="DejaVu Sans"/>
              </a:rPr>
              <a:t>ntp server </a:t>
            </a:r>
            <a:r>
              <a:rPr b="0" i="1" lang="en-US" sz="1400" spc="-1" strike="noStrike">
                <a:solidFill>
                  <a:srgbClr val="000000"/>
                </a:solidFill>
                <a:latin typeface="Arial"/>
                <a:ea typeface="DejaVu Sans"/>
              </a:rPr>
              <a:t>ip-address</a:t>
            </a:r>
            <a:r>
              <a:rPr b="0" lang="en-US" sz="1400" spc="-1" strike="noStrike">
                <a:solidFill>
                  <a:srgbClr val="000000"/>
                </a:solidFill>
                <a:latin typeface="Arial"/>
                <a:ea typeface="DejaVu Sans"/>
              </a:rPr>
              <a:t> command to configure a NTP server the device should use as a source. If the source is another Cisco device, it must be configured with the </a:t>
            </a:r>
            <a:r>
              <a:rPr b="1" lang="en-US" sz="1400" spc="-1" strike="noStrike">
                <a:solidFill>
                  <a:srgbClr val="000000"/>
                </a:solidFill>
                <a:latin typeface="Arial"/>
                <a:ea typeface="DejaVu Sans"/>
              </a:rPr>
              <a:t>ntp master </a:t>
            </a:r>
            <a:r>
              <a:rPr b="0" lang="en-US" sz="1400" spc="-1" strike="noStrike">
                <a:solidFill>
                  <a:srgbClr val="000000"/>
                </a:solidFill>
                <a:latin typeface="Arial"/>
                <a:ea typeface="DejaVu Sans"/>
              </a:rPr>
              <a:t>[</a:t>
            </a:r>
            <a:r>
              <a:rPr b="0" i="1" lang="en-US" sz="1400" spc="-1" strike="noStrike">
                <a:solidFill>
                  <a:srgbClr val="000000"/>
                </a:solidFill>
                <a:latin typeface="Arial"/>
                <a:ea typeface="DejaVu Sans"/>
              </a:rPr>
              <a:t>stratum</a:t>
            </a:r>
            <a:r>
              <a:rPr b="0" lang="en-US" sz="1400" spc="-1" strike="noStrike">
                <a:solidFill>
                  <a:srgbClr val="000000"/>
                </a:solidFill>
                <a:latin typeface="Arial"/>
                <a:ea typeface="DejaVu Sans"/>
              </a:rPr>
              <a:t>] command.</a:t>
            </a:r>
            <a:endParaRPr b="0" lang="en-AU" sz="1400" spc="-1" strike="noStrike">
              <a:latin typeface="Arial"/>
            </a:endParaRPr>
          </a:p>
        </p:txBody>
      </p:sp>
      <p:pic>
        <p:nvPicPr>
          <p:cNvPr id="489" name="Picture 10" descr=""/>
          <p:cNvPicPr/>
          <p:nvPr/>
        </p:nvPicPr>
        <p:blipFill>
          <a:blip r:embed="rId2"/>
          <a:stretch/>
        </p:blipFill>
        <p:spPr>
          <a:xfrm>
            <a:off x="241200" y="3322440"/>
            <a:ext cx="4088880" cy="996120"/>
          </a:xfrm>
          <a:prstGeom prst="rect">
            <a:avLst/>
          </a:prstGeom>
          <a:ln w="0">
            <a:noFill/>
          </a:ln>
        </p:spPr>
      </p:pic>
      <p:sp>
        <p:nvSpPr>
          <p:cNvPr id="490" name="PlaceHolder 3"/>
          <p:cNvSpPr>
            <a:spLocks noGrp="1"/>
          </p:cNvSpPr>
          <p:nvPr>
            <p:ph type="sldNum" idx="51"/>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ADD4A2AE-F7AB-41D0-8A1B-1D1A4DAD3A3A}"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Secure Cisco IOS Image and Configuration Files</a:t>
            </a:r>
            <a:endParaRPr b="0" lang="en-AU" sz="1600" spc="-1" strike="noStrike">
              <a:latin typeface="Arial"/>
            </a:endParaRPr>
          </a:p>
        </p:txBody>
      </p:sp>
      <p:sp>
        <p:nvSpPr>
          <p:cNvPr id="287"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Cisco IOS Resilient Configuration Feature</a:t>
            </a:r>
            <a:endParaRPr b="0" lang="en-AU" sz="2200" spc="-1" strike="noStrike">
              <a:latin typeface="Arial"/>
            </a:endParaRPr>
          </a:p>
        </p:txBody>
      </p:sp>
      <p:sp>
        <p:nvSpPr>
          <p:cNvPr id="288" name="Object4"/>
          <p:cNvSpPr/>
          <p:nvPr/>
        </p:nvSpPr>
        <p:spPr>
          <a:xfrm>
            <a:off x="146160" y="930240"/>
            <a:ext cx="8851320" cy="378396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800" spc="-1" strike="noStrike">
                <a:solidFill>
                  <a:srgbClr val="000000"/>
                </a:solidFill>
                <a:latin typeface="Arial"/>
                <a:ea typeface="DejaVu Sans"/>
              </a:rPr>
              <a:t>The Cisco IOS resilient configuration feature allows for faster recovery if someone maliciously or unintentionally reformats flash memory or erases the startup configuration file in nonvolatile random-access memory (NVRAM). </a:t>
            </a:r>
            <a:endParaRPr b="0" lang="en-AU" sz="1800" spc="-1" strike="noStrike">
              <a:latin typeface="Arial"/>
            </a:endParaRPr>
          </a:p>
          <a:p>
            <a:pPr>
              <a:lnSpc>
                <a:spcPts val="2001"/>
              </a:lnSpc>
              <a:buNone/>
            </a:pPr>
            <a:endParaRPr b="0" lang="en-AU"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Arial"/>
                <a:ea typeface="DejaVu Sans"/>
              </a:rPr>
              <a:t>The configuration file in the primary bootset is a copy of the running configuration that was in the router when the feature was first enabled.</a:t>
            </a:r>
            <a:endParaRPr b="0" lang="en-AU"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Arial"/>
                <a:ea typeface="DejaVu Sans"/>
              </a:rPr>
              <a:t>The feature secures the smallest working set of files to preserve persistent storage space.</a:t>
            </a:r>
            <a:endParaRPr b="0" lang="en-AU"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Arial"/>
                <a:ea typeface="DejaVu Sans"/>
              </a:rPr>
              <a:t>No extra space is required to secure the primary Cisco IOS image file. The feature automatically detects image or configuration version mismatch.</a:t>
            </a:r>
            <a:endParaRPr b="0" lang="en-AU"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Arial"/>
                <a:ea typeface="DejaVu Sans"/>
              </a:rPr>
              <a:t>Only local storage is used for securing files.</a:t>
            </a:r>
            <a:endParaRPr b="0" lang="en-AU"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Arial"/>
                <a:ea typeface="DejaVu Sans"/>
              </a:rPr>
              <a:t>The feature can be disabled only through a console session.</a:t>
            </a:r>
            <a:endParaRPr b="0" lang="en-AU" sz="1800" spc="-1" strike="noStrike">
              <a:latin typeface="Arial"/>
            </a:endParaRPr>
          </a:p>
        </p:txBody>
      </p:sp>
      <p:sp>
        <p:nvSpPr>
          <p:cNvPr id="289" name="PlaceHolder 3"/>
          <p:cNvSpPr>
            <a:spLocks noGrp="1"/>
          </p:cNvSpPr>
          <p:nvPr>
            <p:ph type="sldNum" idx="8"/>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1B01A560-339D-462C-B492-208BEC9B3118}"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NTP Configuration</a:t>
            </a:r>
            <a:endParaRPr b="0" lang="en-AU" sz="1600" spc="-1" strike="noStrike">
              <a:latin typeface="Arial"/>
            </a:endParaRPr>
          </a:p>
        </p:txBody>
      </p:sp>
      <p:sp>
        <p:nvSpPr>
          <p:cNvPr id="492"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Configure and Verify NTP (Cont.)</a:t>
            </a:r>
            <a:endParaRPr b="0" lang="en-AU" sz="2200" spc="-1" strike="noStrike">
              <a:latin typeface="Arial"/>
            </a:endParaRPr>
          </a:p>
        </p:txBody>
      </p:sp>
      <p:sp>
        <p:nvSpPr>
          <p:cNvPr id="493" name="Object4"/>
          <p:cNvSpPr/>
          <p:nvPr/>
        </p:nvSpPr>
        <p:spPr>
          <a:xfrm>
            <a:off x="0" y="914400"/>
            <a:ext cx="8228880" cy="7135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400" spc="-1" strike="noStrike">
                <a:solidFill>
                  <a:srgbClr val="000000"/>
                </a:solidFill>
                <a:latin typeface="Arial"/>
                <a:ea typeface="DejaVu Sans"/>
              </a:rPr>
              <a:t>Use the </a:t>
            </a:r>
            <a:r>
              <a:rPr b="1" lang="en-US" sz="1400" spc="-1" strike="noStrike">
                <a:solidFill>
                  <a:srgbClr val="000000"/>
                </a:solidFill>
                <a:latin typeface="Arial"/>
                <a:ea typeface="DejaVu Sans"/>
              </a:rPr>
              <a:t>show ntp associations </a:t>
            </a:r>
            <a:r>
              <a:rPr b="0" lang="en-US" sz="1400" spc="-1" strike="noStrike">
                <a:solidFill>
                  <a:srgbClr val="000000"/>
                </a:solidFill>
                <a:latin typeface="Arial"/>
                <a:ea typeface="DejaVu Sans"/>
              </a:rPr>
              <a:t>and </a:t>
            </a:r>
            <a:r>
              <a:rPr b="1" lang="en-US" sz="1400" spc="-1" strike="noStrike">
                <a:solidFill>
                  <a:srgbClr val="000000"/>
                </a:solidFill>
                <a:latin typeface="Arial"/>
                <a:ea typeface="DejaVu Sans"/>
              </a:rPr>
              <a:t>show ntp status </a:t>
            </a:r>
            <a:r>
              <a:rPr b="0" lang="en-US" sz="1400" spc="-1" strike="noStrike">
                <a:solidFill>
                  <a:srgbClr val="000000"/>
                </a:solidFill>
                <a:latin typeface="Arial"/>
                <a:ea typeface="DejaVu Sans"/>
              </a:rPr>
              <a:t>commands to verify the device is synchronized with the NTP server.</a:t>
            </a:r>
            <a:endParaRPr b="0" lang="en-AU" sz="1400" spc="-1" strike="noStrike">
              <a:latin typeface="Arial"/>
            </a:endParaRPr>
          </a:p>
        </p:txBody>
      </p:sp>
      <p:pic>
        <p:nvPicPr>
          <p:cNvPr id="494" name="Picture 4" descr=""/>
          <p:cNvPicPr/>
          <p:nvPr/>
        </p:nvPicPr>
        <p:blipFill>
          <a:blip r:embed="rId1"/>
          <a:stretch/>
        </p:blipFill>
        <p:spPr>
          <a:xfrm>
            <a:off x="914400" y="1628640"/>
            <a:ext cx="7206840" cy="2723400"/>
          </a:xfrm>
          <a:prstGeom prst="rect">
            <a:avLst/>
          </a:prstGeom>
          <a:ln w="0">
            <a:noFill/>
          </a:ln>
        </p:spPr>
      </p:pic>
      <p:sp>
        <p:nvSpPr>
          <p:cNvPr id="495" name="PlaceHolder 3"/>
          <p:cNvSpPr>
            <a:spLocks noGrp="1"/>
          </p:cNvSpPr>
          <p:nvPr>
            <p:ph type="sldNum" idx="52"/>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55D79B27-465A-4714-99DA-CC81A8F4543F}"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NTP Configuration</a:t>
            </a:r>
            <a:endParaRPr b="0" lang="en-AU" sz="1600" spc="-1" strike="noStrike">
              <a:latin typeface="Arial"/>
            </a:endParaRPr>
          </a:p>
        </p:txBody>
      </p:sp>
      <p:sp>
        <p:nvSpPr>
          <p:cNvPr id="497"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Packet Tracer - Configure and Verify NTP</a:t>
            </a:r>
            <a:endParaRPr b="0" lang="en-AU" sz="2200" spc="-1" strike="noStrike">
              <a:latin typeface="Arial"/>
            </a:endParaRPr>
          </a:p>
        </p:txBody>
      </p:sp>
      <p:sp>
        <p:nvSpPr>
          <p:cNvPr id="498" name="Object4"/>
          <p:cNvSpPr/>
          <p:nvPr/>
        </p:nvSpPr>
        <p:spPr>
          <a:xfrm>
            <a:off x="0" y="914400"/>
            <a:ext cx="822888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Arial"/>
              </a:rPr>
              <a:t>NTP synchronizes the time of day among a set of distributed time servers and clients. While there are a number of applications that require synchronized time, this lab will focus on the need to correlate events when listed in the system logs and other time-specific events from multiple network devices</a:t>
            </a:r>
            <a:endParaRPr b="0" lang="en-AU" sz="1600" spc="-1" strike="noStrike">
              <a:latin typeface="Arial"/>
            </a:endParaRPr>
          </a:p>
        </p:txBody>
      </p:sp>
      <p:sp>
        <p:nvSpPr>
          <p:cNvPr id="499" name="PlaceHolder 3"/>
          <p:cNvSpPr>
            <a:spLocks noGrp="1"/>
          </p:cNvSpPr>
          <p:nvPr>
            <p:ph type="sldNum" idx="53"/>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E66210D9-8253-4062-A48B-BDBBB35BD4AC}"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PlaceHolder 1"/>
          <p:cNvSpPr>
            <a:spLocks noGrp="1"/>
          </p:cNvSpPr>
          <p:nvPr>
            <p:ph/>
          </p:nvPr>
        </p:nvSpPr>
        <p:spPr>
          <a:xfrm>
            <a:off x="457200" y="2057400"/>
            <a:ext cx="8228880" cy="91368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6.7 SNMP Configuration</a:t>
            </a:r>
            <a:endParaRPr b="0" lang="en-AU" sz="4600" spc="-1" strike="noStrike">
              <a:latin typeface="Arial"/>
            </a:endParaRPr>
          </a:p>
        </p:txBody>
      </p:sp>
      <p:sp>
        <p:nvSpPr>
          <p:cNvPr id="501" name="PlaceHolder 2"/>
          <p:cNvSpPr>
            <a:spLocks noGrp="1"/>
          </p:cNvSpPr>
          <p:nvPr>
            <p:ph type="sldNum" idx="54"/>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BB0F8D80-6FBD-4BB3-B53E-AF2EA9D157FA}"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SNMP Configuration</a:t>
            </a:r>
            <a:endParaRPr b="0" lang="en-AU" sz="1600" spc="-1" strike="noStrike">
              <a:latin typeface="Arial"/>
            </a:endParaRPr>
          </a:p>
        </p:txBody>
      </p:sp>
      <p:sp>
        <p:nvSpPr>
          <p:cNvPr id="503" name="PlaceHolder 2"/>
          <p:cNvSpPr>
            <a:spLocks noGrp="1"/>
          </p:cNvSpPr>
          <p:nvPr>
            <p:ph/>
          </p:nvPr>
        </p:nvSpPr>
        <p:spPr>
          <a:xfrm>
            <a:off x="0" y="24264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Introduction to SNMP</a:t>
            </a:r>
            <a:endParaRPr b="0" lang="en-AU" sz="2200" spc="-1" strike="noStrike">
              <a:latin typeface="Arial"/>
            </a:endParaRPr>
          </a:p>
        </p:txBody>
      </p:sp>
      <p:sp>
        <p:nvSpPr>
          <p:cNvPr id="504" name="Object4"/>
          <p:cNvSpPr/>
          <p:nvPr/>
        </p:nvSpPr>
        <p:spPr>
          <a:xfrm>
            <a:off x="0" y="699840"/>
            <a:ext cx="4436280" cy="2785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SNMP is an application layer protocol that provides a message format for communication between managers and agents. </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The SNMP system consists of three elements:</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SNMP manager</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SNMP agents (managed node)</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Management Information Base (MIB)</a:t>
            </a: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To configure SNMP on a networking device, it is first necessary to define the relationship between the manager and the agent.</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The SNMP manager is part of a network management system (NMS). The SNMP manager runs SNMP management software.</a:t>
            </a:r>
            <a:endParaRPr b="0" lang="en-AU" sz="1600" spc="-1" strike="noStrike">
              <a:latin typeface="Arial"/>
            </a:endParaRPr>
          </a:p>
        </p:txBody>
      </p:sp>
      <p:sp>
        <p:nvSpPr>
          <p:cNvPr id="505" name="TextBox 7"/>
          <p:cNvSpPr/>
          <p:nvPr/>
        </p:nvSpPr>
        <p:spPr>
          <a:xfrm>
            <a:off x="4254120" y="2989080"/>
            <a:ext cx="4984920" cy="1155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Arial"/>
                <a:ea typeface="DejaVu Sans"/>
              </a:rPr>
              <a:t>As shown in the figure, the SNMP manager can collect information from an SNMP agent by using the “get” action. It can change configurations on an agent by using the “set” action. In addition, SNMP agents can forward information directly to a network manager by using “traps”.</a:t>
            </a:r>
            <a:endParaRPr b="0" lang="en-AU" sz="1400" spc="-1" strike="noStrike">
              <a:latin typeface="Arial"/>
            </a:endParaRPr>
          </a:p>
        </p:txBody>
      </p:sp>
      <p:pic>
        <p:nvPicPr>
          <p:cNvPr id="506" name="Picture 3" descr=""/>
          <p:cNvPicPr/>
          <p:nvPr/>
        </p:nvPicPr>
        <p:blipFill>
          <a:blip r:embed="rId1"/>
          <a:stretch/>
        </p:blipFill>
        <p:spPr>
          <a:xfrm>
            <a:off x="4572000" y="274320"/>
            <a:ext cx="3636000" cy="2784240"/>
          </a:xfrm>
          <a:prstGeom prst="rect">
            <a:avLst/>
          </a:prstGeom>
          <a:ln w="0">
            <a:noFill/>
          </a:ln>
        </p:spPr>
      </p:pic>
      <p:sp>
        <p:nvSpPr>
          <p:cNvPr id="507" name="PlaceHolder 3"/>
          <p:cNvSpPr>
            <a:spLocks noGrp="1"/>
          </p:cNvSpPr>
          <p:nvPr>
            <p:ph type="sldNum" idx="55"/>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404764A5-37FE-4AA2-9989-AACC0549FEE2}"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SNMP Configuration</a:t>
            </a:r>
            <a:endParaRPr b="0" lang="en-AU" sz="1600" spc="-1" strike="noStrike">
              <a:latin typeface="Arial"/>
            </a:endParaRPr>
          </a:p>
        </p:txBody>
      </p:sp>
      <p:sp>
        <p:nvSpPr>
          <p:cNvPr id="509"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SNMP Operation</a:t>
            </a:r>
            <a:endParaRPr b="0" lang="en-AU" sz="2200" spc="-1" strike="noStrike">
              <a:latin typeface="Arial"/>
            </a:endParaRPr>
          </a:p>
        </p:txBody>
      </p:sp>
      <p:sp>
        <p:nvSpPr>
          <p:cNvPr id="510" name="TextBox 6"/>
          <p:cNvSpPr/>
          <p:nvPr/>
        </p:nvSpPr>
        <p:spPr>
          <a:xfrm>
            <a:off x="0" y="679680"/>
            <a:ext cx="9079560" cy="1794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Arial"/>
                <a:ea typeface="DejaVu Sans"/>
              </a:rPr>
              <a:t>There are two primary SNMP manager requests:</a:t>
            </a:r>
            <a:endParaRPr b="0" lang="en-AU" sz="1400" spc="-1" strike="noStrike">
              <a:latin typeface="Arial"/>
            </a:endParaRPr>
          </a:p>
          <a:p>
            <a:pPr>
              <a:lnSpc>
                <a:spcPct val="100000"/>
              </a:lnSpc>
              <a:buNone/>
            </a:pPr>
            <a:endParaRPr b="0" lang="en-AU" sz="1400" spc="-1" strike="noStrike">
              <a:latin typeface="Arial"/>
            </a:endParaRPr>
          </a:p>
          <a:p>
            <a:pPr marL="285840" indent="-285840">
              <a:lnSpc>
                <a:spcPct val="100000"/>
              </a:lnSpc>
              <a:buClr>
                <a:srgbClr val="000000"/>
              </a:buClr>
              <a:buFont typeface="Arial"/>
              <a:buChar char="•"/>
            </a:pPr>
            <a:r>
              <a:rPr b="1" lang="en-US" sz="1400" spc="-1" strike="noStrike">
                <a:solidFill>
                  <a:srgbClr val="000000"/>
                </a:solidFill>
                <a:latin typeface="Arial"/>
                <a:ea typeface="DejaVu Sans"/>
              </a:rPr>
              <a:t>get request</a:t>
            </a:r>
            <a:r>
              <a:rPr b="0" lang="en-US" sz="1400" spc="-1" strike="noStrike">
                <a:solidFill>
                  <a:srgbClr val="000000"/>
                </a:solidFill>
                <a:latin typeface="Arial"/>
                <a:ea typeface="DejaVu Sans"/>
              </a:rPr>
              <a:t> - Used by the NMS to query the device for data.</a:t>
            </a:r>
            <a:endParaRPr b="0" lang="en-AU" sz="1400" spc="-1" strike="noStrike">
              <a:latin typeface="Arial"/>
            </a:endParaRPr>
          </a:p>
          <a:p>
            <a:pPr marL="285840" indent="-285840">
              <a:lnSpc>
                <a:spcPct val="100000"/>
              </a:lnSpc>
              <a:buClr>
                <a:srgbClr val="000000"/>
              </a:buClr>
              <a:buFont typeface="Arial"/>
              <a:buChar char="•"/>
            </a:pPr>
            <a:r>
              <a:rPr b="1" lang="en-US" sz="1400" spc="-1" strike="noStrike">
                <a:solidFill>
                  <a:srgbClr val="000000"/>
                </a:solidFill>
                <a:latin typeface="Arial"/>
                <a:ea typeface="DejaVu Sans"/>
              </a:rPr>
              <a:t>set request</a:t>
            </a:r>
            <a:r>
              <a:rPr b="0" lang="en-US" sz="1400" spc="-1" strike="noStrike">
                <a:solidFill>
                  <a:srgbClr val="000000"/>
                </a:solidFill>
                <a:latin typeface="Arial"/>
                <a:ea typeface="DejaVu Sans"/>
              </a:rPr>
              <a:t> - Used by the NMS to change configuration variables in the agent device. A set request can also initiate actions within a device. For example, a set request can cause a router to reboot, send a configuration file, or receive a configuration file.</a:t>
            </a:r>
            <a:endParaRPr b="0" lang="en-AU" sz="1400" spc="-1" strike="noStrike">
              <a:latin typeface="Arial"/>
            </a:endParaRPr>
          </a:p>
          <a:p>
            <a:pPr>
              <a:lnSpc>
                <a:spcPct val="100000"/>
              </a:lnSpc>
              <a:buNone/>
            </a:pPr>
            <a:endParaRPr b="0" lang="en-AU" sz="1400" spc="-1" strike="noStrike">
              <a:latin typeface="Arial"/>
            </a:endParaRPr>
          </a:p>
          <a:p>
            <a:pPr>
              <a:lnSpc>
                <a:spcPct val="100000"/>
              </a:lnSpc>
              <a:buNone/>
            </a:pPr>
            <a:r>
              <a:rPr b="0" lang="en-US" sz="1400" spc="-1" strike="noStrike">
                <a:solidFill>
                  <a:srgbClr val="000000"/>
                </a:solidFill>
                <a:latin typeface="Arial"/>
                <a:ea typeface="DejaVu Sans"/>
              </a:rPr>
              <a:t>The SNMP manager uses the get and set actions to perform the operations described in the table.</a:t>
            </a:r>
            <a:endParaRPr b="0" lang="en-AU" sz="1400" spc="-1" strike="noStrike">
              <a:latin typeface="Arial"/>
            </a:endParaRPr>
          </a:p>
        </p:txBody>
      </p:sp>
      <p:graphicFrame>
        <p:nvGraphicFramePr>
          <p:cNvPr id="511" name="Table 47"/>
          <p:cNvGraphicFramePr/>
          <p:nvPr/>
        </p:nvGraphicFramePr>
        <p:xfrm>
          <a:off x="182880" y="2478600"/>
          <a:ext cx="8427960" cy="2119320"/>
        </p:xfrm>
        <a:graphic>
          <a:graphicData uri="http://schemas.openxmlformats.org/drawingml/2006/table">
            <a:tbl>
              <a:tblPr/>
              <a:tblGrid>
                <a:gridCol w="1288080"/>
                <a:gridCol w="7140240"/>
              </a:tblGrid>
              <a:tr h="212760">
                <a:tc>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c>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024c69"/>
                    </a:solidFill>
                  </a:tcPr>
                </a:tc>
              </a:tr>
              <a:tr h="258480">
                <a:tc>
                  <a:txBody>
                    <a:bodyPr lIns="37800" rIns="37800" anchor="t">
                      <a:noAutofit/>
                    </a:bodyPr>
                    <a:p>
                      <a:pPr>
                        <a:lnSpc>
                          <a:spcPct val="100000"/>
                        </a:lnSpc>
                        <a:buNone/>
                      </a:pPr>
                      <a:r>
                        <a:rPr b="0" lang="en-US" sz="1200" spc="-1" strike="noStrike">
                          <a:solidFill>
                            <a:srgbClr val="58585b"/>
                          </a:solidFill>
                          <a:latin typeface="Calibri"/>
                        </a:rPr>
                        <a:t>get-request</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Retrieves a value from a specific variable.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513360">
                <a:tc>
                  <a:txBody>
                    <a:bodyPr lIns="37800" rIns="37800" anchor="t">
                      <a:noAutofit/>
                    </a:bodyPr>
                    <a:p>
                      <a:pPr>
                        <a:lnSpc>
                          <a:spcPct val="100000"/>
                        </a:lnSpc>
                        <a:buNone/>
                      </a:pPr>
                      <a:r>
                        <a:rPr b="0" lang="en-US" sz="1200" spc="-1" strike="noStrike">
                          <a:solidFill>
                            <a:srgbClr val="58585b"/>
                          </a:solidFill>
                          <a:latin typeface="Calibri"/>
                        </a:rPr>
                        <a:t>get-next-request</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Retrieves a value from a variable within a table; the SNMP manager does not need to know the exact variable name. A sequential search is performed to find the needed variable from within a table.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513360">
                <a:tc>
                  <a:txBody>
                    <a:bodyPr lIns="37800" rIns="37800" anchor="t">
                      <a:noAutofit/>
                    </a:bodyPr>
                    <a:p>
                      <a:pPr>
                        <a:lnSpc>
                          <a:spcPct val="100000"/>
                        </a:lnSpc>
                        <a:buNone/>
                      </a:pPr>
                      <a:r>
                        <a:rPr b="0" lang="en-US" sz="1200" spc="-1" strike="noStrike">
                          <a:solidFill>
                            <a:srgbClr val="58585b"/>
                          </a:solidFill>
                          <a:latin typeface="Calibri"/>
                        </a:rPr>
                        <a:t>get-bulk-request</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Retrieves large blocks of data, such as multiple rows in a table, that would otherwise require the transmission of many small blocks of data. (Only works with SNMPv2 or later.)</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363240">
                <a:tc>
                  <a:txBody>
                    <a:bodyPr lIns="37800" rIns="37800" anchor="t">
                      <a:noAutofit/>
                    </a:bodyPr>
                    <a:p>
                      <a:pPr>
                        <a:lnSpc>
                          <a:spcPct val="100000"/>
                        </a:lnSpc>
                        <a:buNone/>
                      </a:pPr>
                      <a:r>
                        <a:rPr b="0" lang="en-US" sz="1200" spc="-1" strike="noStrike">
                          <a:solidFill>
                            <a:srgbClr val="58585b"/>
                          </a:solidFill>
                          <a:latin typeface="Calibri"/>
                        </a:rPr>
                        <a:t>get-response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Replies to a get-request, get-next-request, and set-request sent by an NMS.</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r h="258480">
                <a:tc>
                  <a:txBody>
                    <a:bodyPr lIns="37800" rIns="37800" anchor="t">
                      <a:noAutofit/>
                    </a:bodyPr>
                    <a:p>
                      <a:pPr>
                        <a:lnSpc>
                          <a:spcPct val="100000"/>
                        </a:lnSpc>
                        <a:buNone/>
                      </a:pPr>
                      <a:r>
                        <a:rPr b="0" lang="en-US" sz="1200" spc="-1" strike="noStrike">
                          <a:solidFill>
                            <a:srgbClr val="58585b"/>
                          </a:solidFill>
                          <a:latin typeface="Calibri"/>
                        </a:rPr>
                        <a:t>set-request</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c>
                  <a:txBody>
                    <a:bodyPr lIns="37800" rIns="37800" anchor="t">
                      <a:noAutofit/>
                    </a:bodyPr>
                    <a:p>
                      <a:pPr>
                        <a:lnSpc>
                          <a:spcPct val="100000"/>
                        </a:lnSpc>
                        <a:buNone/>
                      </a:pPr>
                      <a:r>
                        <a:rPr b="0" lang="en-US" sz="1200" spc="-1" strike="noStrike">
                          <a:solidFill>
                            <a:srgbClr val="58585b"/>
                          </a:solidFill>
                          <a:latin typeface="Calibri"/>
                        </a:rPr>
                        <a:t>Stores a value in a specific variable.</a:t>
                      </a:r>
                      <a:endParaRPr b="0" lang="en-AU" sz="1200" spc="-1" strike="noStrike">
                        <a:latin typeface="Arial"/>
                      </a:endParaRPr>
                    </a:p>
                  </a:txBody>
                  <a:tcPr anchor="t" marL="37800" marR="37800">
                    <a:lnL w="25200">
                      <a:solidFill>
                        <a:srgbClr val="ffffff"/>
                      </a:solidFill>
                    </a:lnL>
                    <a:lnR w="25200">
                      <a:solidFill>
                        <a:srgbClr val="ffffff"/>
                      </a:solidFill>
                    </a:lnR>
                    <a:lnT w="25200">
                      <a:solidFill>
                        <a:srgbClr val="ffffff"/>
                      </a:solidFill>
                    </a:lnT>
                    <a:lnB w="25200">
                      <a:solidFill>
                        <a:srgbClr val="ffffff"/>
                      </a:solidFill>
                    </a:lnB>
                    <a:solidFill>
                      <a:srgbClr val="cbd0d4"/>
                    </a:solidFill>
                  </a:tcPr>
                </a:tc>
              </a:tr>
            </a:tbl>
          </a:graphicData>
        </a:graphic>
      </p:graphicFrame>
      <p:sp>
        <p:nvSpPr>
          <p:cNvPr id="512" name="PlaceHolder 3"/>
          <p:cNvSpPr>
            <a:spLocks noGrp="1"/>
          </p:cNvSpPr>
          <p:nvPr>
            <p:ph type="sldNum" idx="56"/>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765D293B-63E6-4C48-8B37-7E363149FFD4}"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SNMP Configuration</a:t>
            </a:r>
            <a:endParaRPr b="0" lang="en-AU" sz="1600" spc="-1" strike="noStrike">
              <a:latin typeface="Arial"/>
            </a:endParaRPr>
          </a:p>
        </p:txBody>
      </p:sp>
      <p:sp>
        <p:nvSpPr>
          <p:cNvPr id="514"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Management Information Base (MIB)</a:t>
            </a:r>
            <a:endParaRPr b="0" lang="en-AU" sz="2200" spc="-1" strike="noStrike">
              <a:latin typeface="Arial"/>
            </a:endParaRPr>
          </a:p>
        </p:txBody>
      </p:sp>
      <p:sp>
        <p:nvSpPr>
          <p:cNvPr id="515" name="Object4"/>
          <p:cNvSpPr/>
          <p:nvPr/>
        </p:nvSpPr>
        <p:spPr>
          <a:xfrm>
            <a:off x="0" y="708840"/>
            <a:ext cx="581184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The MIB organizes variables hierarchically. MIB variables enable the management software to monitor and control the network device. </a:t>
            </a:r>
            <a:endParaRPr b="0" lang="en-AU" sz="1600" spc="-1" strike="noStrike">
              <a:latin typeface="Arial"/>
            </a:endParaRPr>
          </a:p>
          <a:p>
            <a:pPr>
              <a:lnSpc>
                <a:spcPts val="2001"/>
              </a:lnSpc>
              <a:buNone/>
            </a:pPr>
            <a:endParaRPr b="0" lang="en-AU" sz="1600" spc="-1" strike="noStrike">
              <a:latin typeface="Arial"/>
            </a:endParaRPr>
          </a:p>
          <a:p>
            <a:pPr>
              <a:lnSpc>
                <a:spcPts val="2001"/>
              </a:lnSpc>
              <a:buNone/>
            </a:pPr>
            <a:r>
              <a:rPr b="0" lang="en-US" sz="1600" spc="-1" strike="noStrike">
                <a:solidFill>
                  <a:srgbClr val="000000"/>
                </a:solidFill>
                <a:latin typeface="Arial"/>
                <a:ea typeface="DejaVu Sans"/>
              </a:rPr>
              <a:t>Formally, the MIB defines each variable as an object ID (OID). OIDs uniquely identify managed objects in the MIB hierarchy. The MIB organizes the OIDs based on RFC standards into a hierarchy of OIDs, usually shown as a tree.</a:t>
            </a:r>
            <a:endParaRPr b="0" lang="en-AU" sz="1600" spc="-1" strike="noStrike">
              <a:latin typeface="Arial"/>
            </a:endParaRPr>
          </a:p>
          <a:p>
            <a:pPr>
              <a:lnSpc>
                <a:spcPts val="2001"/>
              </a:lnSpc>
              <a:buNone/>
            </a:pPr>
            <a:endParaRPr b="0" lang="en-AU" sz="1600" spc="-1" strike="noStrike">
              <a:latin typeface="Arial"/>
            </a:endParaRPr>
          </a:p>
          <a:p>
            <a:pPr>
              <a:lnSpc>
                <a:spcPts val="2001"/>
              </a:lnSpc>
              <a:buNone/>
            </a:pPr>
            <a:r>
              <a:rPr b="0" lang="en-US" sz="1600" spc="-1" strike="noStrike">
                <a:solidFill>
                  <a:srgbClr val="000000"/>
                </a:solidFill>
                <a:latin typeface="Arial"/>
                <a:ea typeface="DejaVu Sans"/>
              </a:rPr>
              <a:t>The figure shows portions of the MIB structure defined by Cisco. Note how the OID can be described in words or numbers to help locate a particular variable in the tree. OIDs belonging to Cisco, are numbered as follows: .iso (1).org (3).dod (6).internet (1).private (4).enterprises (1).cisco (9). Therefore, the OID is 1.3.6.1.4.1.9.</a:t>
            </a:r>
            <a:endParaRPr b="0" lang="en-AU" sz="1600" spc="-1" strike="noStrike">
              <a:latin typeface="Arial"/>
            </a:endParaRPr>
          </a:p>
        </p:txBody>
      </p:sp>
      <p:pic>
        <p:nvPicPr>
          <p:cNvPr id="516" name="Picture 3" descr=""/>
          <p:cNvPicPr/>
          <p:nvPr/>
        </p:nvPicPr>
        <p:blipFill>
          <a:blip r:embed="rId1"/>
          <a:stretch/>
        </p:blipFill>
        <p:spPr>
          <a:xfrm>
            <a:off x="5812560" y="548640"/>
            <a:ext cx="3187800" cy="3833280"/>
          </a:xfrm>
          <a:prstGeom prst="rect">
            <a:avLst/>
          </a:prstGeom>
          <a:ln w="0">
            <a:noFill/>
          </a:ln>
        </p:spPr>
      </p:pic>
      <p:sp>
        <p:nvSpPr>
          <p:cNvPr id="517" name="PlaceHolder 3"/>
          <p:cNvSpPr>
            <a:spLocks noGrp="1"/>
          </p:cNvSpPr>
          <p:nvPr>
            <p:ph type="sldNum" idx="57"/>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CA88E08D-E89F-4FC3-BF20-768BEBED9BD4}"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SNMP Configuration</a:t>
            </a:r>
            <a:endParaRPr b="0" lang="en-AU" sz="1600" spc="-1" strike="noStrike">
              <a:latin typeface="Arial"/>
            </a:endParaRPr>
          </a:p>
        </p:txBody>
      </p:sp>
      <p:sp>
        <p:nvSpPr>
          <p:cNvPr id="519"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SNMP Versions</a:t>
            </a:r>
            <a:endParaRPr b="0" lang="en-AU" sz="2200" spc="-1" strike="noStrike">
              <a:latin typeface="Arial"/>
            </a:endParaRPr>
          </a:p>
        </p:txBody>
      </p:sp>
      <p:sp>
        <p:nvSpPr>
          <p:cNvPr id="520" name="Object4"/>
          <p:cNvSpPr/>
          <p:nvPr/>
        </p:nvSpPr>
        <p:spPr>
          <a:xfrm>
            <a:off x="0" y="628200"/>
            <a:ext cx="9079560" cy="257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Here are several versions of SNMP:</a:t>
            </a:r>
            <a:endParaRPr b="0" lang="en-AU" sz="1600" spc="-1" strike="noStrike">
              <a:latin typeface="Arial"/>
            </a:endParaRPr>
          </a:p>
          <a:p>
            <a:pPr>
              <a:lnSpc>
                <a:spcPct val="100000"/>
              </a:lnSpc>
              <a:buNone/>
            </a:pPr>
            <a:endParaRPr b="0" lang="en-AU" sz="1600" spc="-1" strike="noStrike">
              <a:latin typeface="Arial"/>
            </a:endParaRPr>
          </a:p>
          <a:p>
            <a:pPr marL="285840" indent="-285840">
              <a:lnSpc>
                <a:spcPct val="100000"/>
              </a:lnSpc>
              <a:buClr>
                <a:srgbClr val="000000"/>
              </a:buClr>
              <a:buFont typeface="Arial"/>
              <a:buChar char="•"/>
            </a:pPr>
            <a:r>
              <a:rPr b="1" lang="en-US" sz="1600" spc="-1" strike="noStrike">
                <a:solidFill>
                  <a:srgbClr val="000000"/>
                </a:solidFill>
                <a:latin typeface="Arial"/>
                <a:ea typeface="DejaVu Sans"/>
              </a:rPr>
              <a:t>SNMPv1</a:t>
            </a:r>
            <a:r>
              <a:rPr b="0" lang="en-US" sz="1600" spc="-1" strike="noStrike">
                <a:solidFill>
                  <a:srgbClr val="000000"/>
                </a:solidFill>
                <a:latin typeface="Arial"/>
                <a:ea typeface="DejaVu Sans"/>
              </a:rPr>
              <a:t> - This is the Simple Network Management Protocol, a Full Internet Standard, that is defined in RFC 1157.</a:t>
            </a:r>
            <a:endParaRPr b="0" lang="en-AU" sz="1600" spc="-1" strike="noStrike">
              <a:latin typeface="Arial"/>
            </a:endParaRPr>
          </a:p>
          <a:p>
            <a:pPr marL="285840" indent="-285840">
              <a:lnSpc>
                <a:spcPct val="100000"/>
              </a:lnSpc>
              <a:buClr>
                <a:srgbClr val="000000"/>
              </a:buClr>
              <a:buFont typeface="Arial"/>
              <a:buChar char="•"/>
            </a:pPr>
            <a:r>
              <a:rPr b="1" lang="en-US" sz="1600" spc="-1" strike="noStrike">
                <a:solidFill>
                  <a:srgbClr val="000000"/>
                </a:solidFill>
                <a:latin typeface="Arial"/>
                <a:ea typeface="DejaVu Sans"/>
              </a:rPr>
              <a:t>SNMPv2c</a:t>
            </a:r>
            <a:r>
              <a:rPr b="0" lang="en-US" sz="1600" spc="-1" strike="noStrike">
                <a:solidFill>
                  <a:srgbClr val="000000"/>
                </a:solidFill>
                <a:latin typeface="Arial"/>
                <a:ea typeface="DejaVu Sans"/>
              </a:rPr>
              <a:t> - This is defined in RFCs 1901 to 1908. It uses a community-string-based Administrative Framework.</a:t>
            </a:r>
            <a:endParaRPr b="0" lang="en-AU" sz="1600" spc="-1" strike="noStrike">
              <a:latin typeface="Arial"/>
            </a:endParaRPr>
          </a:p>
          <a:p>
            <a:pPr marL="285840" indent="-285840">
              <a:lnSpc>
                <a:spcPct val="100000"/>
              </a:lnSpc>
              <a:buClr>
                <a:srgbClr val="000000"/>
              </a:buClr>
              <a:buFont typeface="Arial"/>
              <a:buChar char="•"/>
            </a:pPr>
            <a:r>
              <a:rPr b="1" lang="en-US" sz="1600" spc="-1" strike="noStrike">
                <a:solidFill>
                  <a:srgbClr val="000000"/>
                </a:solidFill>
                <a:latin typeface="Arial"/>
                <a:ea typeface="DejaVu Sans"/>
              </a:rPr>
              <a:t>SNMPv3</a:t>
            </a:r>
            <a:r>
              <a:rPr b="0" lang="en-US" sz="1600" spc="-1" strike="noStrike">
                <a:solidFill>
                  <a:srgbClr val="000000"/>
                </a:solidFill>
                <a:latin typeface="Arial"/>
                <a:ea typeface="DejaVu Sans"/>
              </a:rPr>
              <a:t> - This is an interoperable standards-based protocol originally defined in RFCs 2273 to 2275. It provides secure access to devices by authenticating and encrypting packets over the network. It includes these security features: message integrity to ensure that a packet was not tampered with in transit, authentication to determine that the message is from a valid source, and encryption to prevent the contents of a message from being read by an unauthorized source.</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0" lang="en-US" sz="1600" spc="-1" strike="noStrike">
                <a:solidFill>
                  <a:srgbClr val="000000"/>
                </a:solidFill>
                <a:latin typeface="Arial"/>
                <a:ea typeface="DejaVu Sans"/>
              </a:rPr>
              <a:t>All versions use SNMP managers, agents, and MIBs. Cisco IOS software supports the above three versions. Both SNMPv1 and SNMPv2c use a community-based form of security. The community of managers that is able to access the MIB of the agent is defined by a community string. SNMPv3 provides for both security models and security levels. </a:t>
            </a:r>
            <a:endParaRPr b="0" lang="en-AU" sz="1600" spc="-1" strike="noStrike">
              <a:latin typeface="Arial"/>
            </a:endParaRPr>
          </a:p>
        </p:txBody>
      </p:sp>
      <p:sp>
        <p:nvSpPr>
          <p:cNvPr id="521" name="PlaceHolder 3"/>
          <p:cNvSpPr>
            <a:spLocks noGrp="1"/>
          </p:cNvSpPr>
          <p:nvPr>
            <p:ph type="sldNum" idx="58"/>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70C4C1F6-B129-45FB-A789-1A26ADA5E095}"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SNMP Configuration</a:t>
            </a:r>
            <a:endParaRPr b="0" lang="en-AU" sz="1600" spc="-1" strike="noStrike">
              <a:latin typeface="Arial"/>
            </a:endParaRPr>
          </a:p>
        </p:txBody>
      </p:sp>
      <p:sp>
        <p:nvSpPr>
          <p:cNvPr id="523"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SNMP Vulnerabilities</a:t>
            </a:r>
            <a:endParaRPr b="0" lang="en-AU" sz="2200" spc="-1" strike="noStrike">
              <a:latin typeface="Arial"/>
            </a:endParaRPr>
          </a:p>
        </p:txBody>
      </p:sp>
      <p:sp>
        <p:nvSpPr>
          <p:cNvPr id="524" name="Object4"/>
          <p:cNvSpPr/>
          <p:nvPr/>
        </p:nvSpPr>
        <p:spPr>
          <a:xfrm>
            <a:off x="0" y="914400"/>
            <a:ext cx="394308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800" spc="-1" strike="noStrike">
                <a:solidFill>
                  <a:srgbClr val="000000"/>
                </a:solidFill>
                <a:latin typeface="Arial"/>
                <a:ea typeface="DejaVu Sans"/>
              </a:rPr>
              <a:t>In any network topology, at least one manager node should run SNMP management software. Network devices that can be managed, such as switches, routers, servers, and workstations, are equipped with the SNMP agent software module. </a:t>
            </a:r>
            <a:endParaRPr b="0" lang="en-AU" sz="1800" spc="-1" strike="noStrike">
              <a:latin typeface="Arial"/>
            </a:endParaRPr>
          </a:p>
          <a:p>
            <a:pPr>
              <a:lnSpc>
                <a:spcPts val="2001"/>
              </a:lnSpc>
              <a:buNone/>
            </a:pPr>
            <a:endParaRPr b="0" lang="en-AU" sz="1800" spc="-1" strike="noStrike">
              <a:latin typeface="Arial"/>
            </a:endParaRPr>
          </a:p>
          <a:p>
            <a:pPr>
              <a:lnSpc>
                <a:spcPts val="2001"/>
              </a:lnSpc>
              <a:buNone/>
            </a:pPr>
            <a:r>
              <a:rPr b="0" lang="en-US" sz="1800" spc="-1" strike="noStrike">
                <a:solidFill>
                  <a:srgbClr val="000000"/>
                </a:solidFill>
                <a:latin typeface="Arial"/>
                <a:ea typeface="DejaVu Sans"/>
              </a:rPr>
              <a:t>SNMP is vulnerable to attack precisely because SNMP agents can be polled with get requests and accept configuration changes with set requests, as shown in the figure.</a:t>
            </a:r>
            <a:endParaRPr b="0" lang="en-AU" sz="1800" spc="-1" strike="noStrike">
              <a:latin typeface="Arial"/>
            </a:endParaRPr>
          </a:p>
          <a:p>
            <a:pPr>
              <a:lnSpc>
                <a:spcPts val="2001"/>
              </a:lnSpc>
              <a:buNone/>
            </a:pPr>
            <a:endParaRPr b="0" lang="en-AU" sz="1400" spc="-1" strike="noStrike">
              <a:latin typeface="Arial"/>
            </a:endParaRPr>
          </a:p>
          <a:p>
            <a:pPr>
              <a:lnSpc>
                <a:spcPts val="2001"/>
              </a:lnSpc>
              <a:buNone/>
            </a:pPr>
            <a:endParaRPr b="0" lang="en-AU" sz="1400" spc="-1" strike="noStrike">
              <a:latin typeface="Arial"/>
            </a:endParaRPr>
          </a:p>
        </p:txBody>
      </p:sp>
      <p:pic>
        <p:nvPicPr>
          <p:cNvPr id="525" name="Picture 3" descr=""/>
          <p:cNvPicPr/>
          <p:nvPr/>
        </p:nvPicPr>
        <p:blipFill>
          <a:blip r:embed="rId1"/>
          <a:stretch/>
        </p:blipFill>
        <p:spPr>
          <a:xfrm>
            <a:off x="3660480" y="680040"/>
            <a:ext cx="5025600" cy="3314160"/>
          </a:xfrm>
          <a:prstGeom prst="rect">
            <a:avLst/>
          </a:prstGeom>
          <a:ln w="0">
            <a:noFill/>
          </a:ln>
        </p:spPr>
      </p:pic>
      <p:sp>
        <p:nvSpPr>
          <p:cNvPr id="526" name="PlaceHolder 3"/>
          <p:cNvSpPr>
            <a:spLocks noGrp="1"/>
          </p:cNvSpPr>
          <p:nvPr>
            <p:ph type="sldNum" idx="59"/>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93B8EAC4-2CC3-4196-B13F-EB836CA82ADF}"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SNMP Configuration</a:t>
            </a:r>
            <a:endParaRPr b="0" lang="en-AU" sz="1600" spc="-1" strike="noStrike">
              <a:latin typeface="Arial"/>
            </a:endParaRPr>
          </a:p>
        </p:txBody>
      </p:sp>
      <p:sp>
        <p:nvSpPr>
          <p:cNvPr id="528"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SNMPv3</a:t>
            </a:r>
            <a:endParaRPr b="0" lang="en-AU" sz="2200" spc="-1" strike="noStrike">
              <a:latin typeface="Arial"/>
            </a:endParaRPr>
          </a:p>
        </p:txBody>
      </p:sp>
      <p:sp>
        <p:nvSpPr>
          <p:cNvPr id="529" name="Object4"/>
          <p:cNvSpPr/>
          <p:nvPr/>
        </p:nvSpPr>
        <p:spPr>
          <a:xfrm>
            <a:off x="0" y="914400"/>
            <a:ext cx="8228880" cy="257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SNMPv3 provides three security features:</a:t>
            </a:r>
            <a:endParaRPr b="0" lang="en-AU" sz="1800" spc="-1" strike="noStrike">
              <a:latin typeface="Arial"/>
            </a:endParaRPr>
          </a:p>
          <a:p>
            <a:pPr>
              <a:lnSpc>
                <a:spcPct val="100000"/>
              </a:lnSpc>
              <a:buNone/>
            </a:pPr>
            <a:endParaRPr b="0" lang="en-AU" sz="1800" spc="-1" strike="noStrike">
              <a:latin typeface="Arial"/>
            </a:endParaRPr>
          </a:p>
          <a:p>
            <a:pPr marL="285840" indent="-285840">
              <a:lnSpc>
                <a:spcPct val="100000"/>
              </a:lnSpc>
              <a:buClr>
                <a:srgbClr val="000000"/>
              </a:buClr>
              <a:buFont typeface="Arial"/>
              <a:buChar char="•"/>
            </a:pPr>
            <a:r>
              <a:rPr b="1" lang="en-US" sz="1800" spc="-1" strike="noStrike">
                <a:solidFill>
                  <a:srgbClr val="000000"/>
                </a:solidFill>
                <a:latin typeface="Arial"/>
                <a:ea typeface="DejaVu Sans"/>
              </a:rPr>
              <a:t>Message integrity and authentication</a:t>
            </a:r>
            <a:r>
              <a:rPr b="0" lang="en-US" sz="1800" spc="-1" strike="noStrike">
                <a:solidFill>
                  <a:srgbClr val="000000"/>
                </a:solidFill>
                <a:latin typeface="Arial"/>
                <a:ea typeface="DejaVu Sans"/>
              </a:rPr>
              <a:t> - Ensures that a packet has not been tampered with in transit and is from a valid source.</a:t>
            </a:r>
            <a:endParaRPr b="0" lang="en-AU" sz="1800" spc="-1" strike="noStrike">
              <a:latin typeface="Arial"/>
            </a:endParaRPr>
          </a:p>
          <a:p>
            <a:pPr>
              <a:lnSpc>
                <a:spcPct val="100000"/>
              </a:lnSpc>
              <a:buNone/>
            </a:pPr>
            <a:endParaRPr b="0" lang="en-AU" sz="1800" spc="-1" strike="noStrike">
              <a:latin typeface="Arial"/>
            </a:endParaRPr>
          </a:p>
          <a:p>
            <a:pPr marL="285840" indent="-285840">
              <a:lnSpc>
                <a:spcPct val="100000"/>
              </a:lnSpc>
              <a:buClr>
                <a:srgbClr val="000000"/>
              </a:buClr>
              <a:buFont typeface="Arial"/>
              <a:buChar char="•"/>
            </a:pPr>
            <a:r>
              <a:rPr b="1" lang="en-US" sz="1800" spc="-1" strike="noStrike">
                <a:solidFill>
                  <a:srgbClr val="000000"/>
                </a:solidFill>
                <a:latin typeface="Arial"/>
                <a:ea typeface="DejaVu Sans"/>
              </a:rPr>
              <a:t>Encryption</a:t>
            </a:r>
            <a:r>
              <a:rPr b="0" lang="en-US" sz="1800" spc="-1" strike="noStrike">
                <a:solidFill>
                  <a:srgbClr val="000000"/>
                </a:solidFill>
                <a:latin typeface="Arial"/>
                <a:ea typeface="DejaVu Sans"/>
              </a:rPr>
              <a:t> - Scrambles the contents of a packet to prevent it from being seen by an unauthorized source.</a:t>
            </a:r>
            <a:endParaRPr b="0" lang="en-AU" sz="1800" spc="-1" strike="noStrike">
              <a:latin typeface="Arial"/>
            </a:endParaRPr>
          </a:p>
          <a:p>
            <a:pPr>
              <a:lnSpc>
                <a:spcPct val="100000"/>
              </a:lnSpc>
              <a:buNone/>
            </a:pPr>
            <a:endParaRPr b="0" lang="en-AU" sz="1800" spc="-1" strike="noStrike">
              <a:latin typeface="Arial"/>
            </a:endParaRPr>
          </a:p>
          <a:p>
            <a:pPr marL="285840" indent="-285840">
              <a:lnSpc>
                <a:spcPct val="100000"/>
              </a:lnSpc>
              <a:buClr>
                <a:srgbClr val="000000"/>
              </a:buClr>
              <a:buFont typeface="Arial"/>
              <a:buChar char="•"/>
            </a:pPr>
            <a:r>
              <a:rPr b="1" lang="en-US" sz="1800" spc="-1" strike="noStrike">
                <a:solidFill>
                  <a:srgbClr val="000000"/>
                </a:solidFill>
                <a:latin typeface="Arial"/>
                <a:ea typeface="DejaVu Sans"/>
              </a:rPr>
              <a:t>Access control</a:t>
            </a:r>
            <a:r>
              <a:rPr b="0" lang="en-US" sz="1800" spc="-1" strike="noStrike">
                <a:solidFill>
                  <a:srgbClr val="000000"/>
                </a:solidFill>
                <a:latin typeface="Arial"/>
                <a:ea typeface="DejaVu Sans"/>
              </a:rPr>
              <a:t> - Restricts each principal to certain actions on specific portions of data.</a:t>
            </a:r>
            <a:endParaRPr b="0" lang="en-AU" sz="1800" spc="-1" strike="noStrike">
              <a:latin typeface="Arial"/>
            </a:endParaRPr>
          </a:p>
        </p:txBody>
      </p:sp>
      <p:sp>
        <p:nvSpPr>
          <p:cNvPr id="530" name="PlaceHolder 3"/>
          <p:cNvSpPr>
            <a:spLocks noGrp="1"/>
          </p:cNvSpPr>
          <p:nvPr>
            <p:ph type="sldNum" idx="60"/>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F8F52BF2-2F16-4DC3-91E2-32E4CAE0DFEC}"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SNMP Configuration</a:t>
            </a:r>
            <a:endParaRPr b="0" lang="en-AU" sz="1600" spc="-1" strike="noStrike">
              <a:latin typeface="Arial"/>
            </a:endParaRPr>
          </a:p>
        </p:txBody>
      </p:sp>
      <p:sp>
        <p:nvSpPr>
          <p:cNvPr id="532"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SNMPv3 Security Configuration</a:t>
            </a:r>
            <a:endParaRPr b="0" lang="en-AU" sz="2200" spc="-1" strike="noStrike">
              <a:latin typeface="Arial"/>
            </a:endParaRPr>
          </a:p>
        </p:txBody>
      </p:sp>
      <p:sp>
        <p:nvSpPr>
          <p:cNvPr id="533" name="Object4"/>
          <p:cNvSpPr/>
          <p:nvPr/>
        </p:nvSpPr>
        <p:spPr>
          <a:xfrm>
            <a:off x="0" y="708840"/>
            <a:ext cx="8228880" cy="257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SNMPv3 can be secured with only a few commands:</a:t>
            </a:r>
            <a:endParaRPr b="0" lang="en-AU" sz="1600" spc="-1" strike="noStrike">
              <a:latin typeface="Arial"/>
            </a:endParaRPr>
          </a:p>
          <a:p>
            <a:pPr>
              <a:lnSpc>
                <a:spcPct val="100000"/>
              </a:lnSpc>
              <a:buNone/>
            </a:pPr>
            <a:r>
              <a:rPr b="1" lang="en-US" sz="1600" spc="-1" strike="noStrike">
                <a:solidFill>
                  <a:srgbClr val="000000"/>
                </a:solidFill>
                <a:latin typeface="Arial"/>
                <a:ea typeface="DejaVu Sans"/>
              </a:rPr>
              <a:t>Step 1</a:t>
            </a:r>
            <a:r>
              <a:rPr b="0" lang="en-US" sz="1600" spc="-1" strike="noStrike">
                <a:solidFill>
                  <a:srgbClr val="000000"/>
                </a:solidFill>
                <a:latin typeface="Arial"/>
                <a:ea typeface="DejaVu Sans"/>
              </a:rPr>
              <a:t>. Configure an ACL that will permit access to authorized SNMP managers.</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1" lang="en-US" sz="1600" spc="-1" strike="noStrike">
                <a:solidFill>
                  <a:srgbClr val="000000"/>
                </a:solidFill>
                <a:latin typeface="Arial"/>
                <a:ea typeface="DejaVu Sans"/>
              </a:rPr>
              <a:t>Step 2</a:t>
            </a:r>
            <a:r>
              <a:rPr b="0" lang="en-US" sz="1600" spc="-1" strike="noStrike">
                <a:solidFill>
                  <a:srgbClr val="000000"/>
                </a:solidFill>
                <a:latin typeface="Arial"/>
                <a:ea typeface="DejaVu Sans"/>
              </a:rPr>
              <a:t>. Configure an SNMP view with the </a:t>
            </a:r>
            <a:r>
              <a:rPr b="1" lang="en-US" sz="1600" spc="-1" strike="noStrike">
                <a:solidFill>
                  <a:srgbClr val="000000"/>
                </a:solidFill>
                <a:latin typeface="Arial"/>
                <a:ea typeface="DejaVu Sans"/>
              </a:rPr>
              <a:t>snmp-server view</a:t>
            </a:r>
            <a:r>
              <a:rPr b="0" lang="en-US" sz="1600" spc="-1" strike="noStrike">
                <a:solidFill>
                  <a:srgbClr val="000000"/>
                </a:solidFill>
                <a:latin typeface="Arial"/>
                <a:ea typeface="DejaVu Sans"/>
              </a:rPr>
              <a:t> command to identify the MIB OIDs that the SNMP manager will be able to read. Configuring a view is required to limit SNMP messages to read-only access.</a:t>
            </a: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endParaRPr b="0" lang="en-AU" sz="1600" spc="-1" strike="noStrike">
              <a:latin typeface="Arial"/>
            </a:endParaRPr>
          </a:p>
          <a:p>
            <a:pPr>
              <a:lnSpc>
                <a:spcPct val="100000"/>
              </a:lnSpc>
              <a:buNone/>
            </a:pPr>
            <a:r>
              <a:rPr b="1" lang="en-US" sz="1600" spc="-1" strike="noStrike">
                <a:solidFill>
                  <a:srgbClr val="000000"/>
                </a:solidFill>
                <a:latin typeface="Arial"/>
                <a:ea typeface="DejaVu Sans"/>
              </a:rPr>
              <a:t>Step 3</a:t>
            </a:r>
            <a:r>
              <a:rPr b="0" lang="en-US" sz="1600" spc="-1" strike="noStrike">
                <a:solidFill>
                  <a:srgbClr val="000000"/>
                </a:solidFill>
                <a:latin typeface="Arial"/>
                <a:ea typeface="DejaVu Sans"/>
              </a:rPr>
              <a:t>. Configure SNMP group features with the </a:t>
            </a:r>
            <a:r>
              <a:rPr b="1" lang="en-US" sz="1600" spc="-1" strike="noStrike">
                <a:solidFill>
                  <a:srgbClr val="000000"/>
                </a:solidFill>
                <a:latin typeface="Arial"/>
                <a:ea typeface="DejaVu Sans"/>
              </a:rPr>
              <a:t>snmp-server group</a:t>
            </a:r>
            <a:r>
              <a:rPr b="0" lang="en-US" sz="1600" spc="-1" strike="noStrike">
                <a:solidFill>
                  <a:srgbClr val="000000"/>
                </a:solidFill>
                <a:latin typeface="Arial"/>
                <a:ea typeface="DejaVu Sans"/>
              </a:rPr>
              <a:t> command:</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Configure a name for the group.</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Set the SNMP version to 3 with the </a:t>
            </a:r>
            <a:r>
              <a:rPr b="1" lang="en-US" sz="1600" spc="-1" strike="noStrike">
                <a:solidFill>
                  <a:srgbClr val="000000"/>
                </a:solidFill>
                <a:latin typeface="Arial"/>
                <a:ea typeface="DejaVu Sans"/>
              </a:rPr>
              <a:t>v3</a:t>
            </a:r>
            <a:r>
              <a:rPr b="0" lang="en-US" sz="1600" spc="-1" strike="noStrike">
                <a:solidFill>
                  <a:srgbClr val="000000"/>
                </a:solidFill>
                <a:latin typeface="Arial"/>
                <a:ea typeface="DejaVu Sans"/>
              </a:rPr>
              <a:t> keyword.</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Require authentication and encryption with the </a:t>
            </a:r>
            <a:r>
              <a:rPr b="1" lang="en-US" sz="1600" spc="-1" strike="noStrike">
                <a:solidFill>
                  <a:srgbClr val="000000"/>
                </a:solidFill>
                <a:latin typeface="Arial"/>
                <a:ea typeface="DejaVu Sans"/>
              </a:rPr>
              <a:t>priv</a:t>
            </a:r>
            <a:r>
              <a:rPr b="0" lang="en-US" sz="1600" spc="-1" strike="noStrike">
                <a:solidFill>
                  <a:srgbClr val="000000"/>
                </a:solidFill>
                <a:latin typeface="Arial"/>
                <a:ea typeface="DejaVu Sans"/>
              </a:rPr>
              <a:t> keyword.</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Associate a view to the group and give it read only access with the </a:t>
            </a:r>
            <a:r>
              <a:rPr b="1" lang="en-US" sz="1600" spc="-1" strike="noStrike">
                <a:solidFill>
                  <a:srgbClr val="000000"/>
                </a:solidFill>
                <a:latin typeface="Arial"/>
                <a:ea typeface="DejaVu Sans"/>
              </a:rPr>
              <a:t>read</a:t>
            </a:r>
            <a:r>
              <a:rPr b="0" lang="en-US" sz="1600" spc="-1" strike="noStrike">
                <a:solidFill>
                  <a:srgbClr val="000000"/>
                </a:solidFill>
                <a:latin typeface="Arial"/>
                <a:ea typeface="DejaVu Sans"/>
              </a:rPr>
              <a:t> command.</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Specify the ACL configured in Step 1.</a:t>
            </a:r>
            <a:endParaRPr b="0" lang="en-AU" sz="1600" spc="-1" strike="noStrike">
              <a:latin typeface="Arial"/>
            </a:endParaRPr>
          </a:p>
          <a:p>
            <a:pPr>
              <a:lnSpc>
                <a:spcPts val="2001"/>
              </a:lnSpc>
              <a:buNone/>
            </a:pPr>
            <a:endParaRPr b="0" lang="en-AU" sz="1600" spc="-1" strike="noStrike">
              <a:latin typeface="Arial"/>
            </a:endParaRPr>
          </a:p>
        </p:txBody>
      </p:sp>
      <p:pic>
        <p:nvPicPr>
          <p:cNvPr id="534" name="Picture 5" descr=""/>
          <p:cNvPicPr/>
          <p:nvPr/>
        </p:nvPicPr>
        <p:blipFill>
          <a:blip r:embed="rId1"/>
          <a:stretch/>
        </p:blipFill>
        <p:spPr>
          <a:xfrm>
            <a:off x="0" y="1247760"/>
            <a:ext cx="8045280" cy="475560"/>
          </a:xfrm>
          <a:prstGeom prst="rect">
            <a:avLst/>
          </a:prstGeom>
          <a:ln w="0">
            <a:noFill/>
          </a:ln>
        </p:spPr>
      </p:pic>
      <p:pic>
        <p:nvPicPr>
          <p:cNvPr id="535" name="Picture 7" descr=""/>
          <p:cNvPicPr/>
          <p:nvPr/>
        </p:nvPicPr>
        <p:blipFill>
          <a:blip r:embed="rId2"/>
          <a:stretch/>
        </p:blipFill>
        <p:spPr>
          <a:xfrm>
            <a:off x="0" y="2515320"/>
            <a:ext cx="8064360" cy="297720"/>
          </a:xfrm>
          <a:prstGeom prst="rect">
            <a:avLst/>
          </a:prstGeom>
          <a:ln w="0">
            <a:noFill/>
          </a:ln>
        </p:spPr>
      </p:pic>
      <p:pic>
        <p:nvPicPr>
          <p:cNvPr id="536" name="Picture 9" descr=""/>
          <p:cNvPicPr/>
          <p:nvPr/>
        </p:nvPicPr>
        <p:blipFill>
          <a:blip r:embed="rId3"/>
          <a:stretch/>
        </p:blipFill>
        <p:spPr>
          <a:xfrm>
            <a:off x="0" y="4514760"/>
            <a:ext cx="8140320" cy="456480"/>
          </a:xfrm>
          <a:prstGeom prst="rect">
            <a:avLst/>
          </a:prstGeom>
          <a:ln w="0">
            <a:noFill/>
          </a:ln>
        </p:spPr>
      </p:pic>
      <p:sp>
        <p:nvSpPr>
          <p:cNvPr id="537" name="PlaceHolder 3"/>
          <p:cNvSpPr>
            <a:spLocks noGrp="1"/>
          </p:cNvSpPr>
          <p:nvPr>
            <p:ph type="sldNum" idx="61"/>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3A60B61B-B412-41EF-8990-4F69861FBA3A}"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Secure Cisco IOS Image and Configuration Files</a:t>
            </a:r>
            <a:endParaRPr b="0" lang="en-AU" sz="1600" spc="-1" strike="noStrike">
              <a:latin typeface="Arial"/>
            </a:endParaRPr>
          </a:p>
        </p:txBody>
      </p:sp>
      <p:sp>
        <p:nvSpPr>
          <p:cNvPr id="291"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Enabling the IOS Image Resilience Feature</a:t>
            </a:r>
            <a:endParaRPr b="0" lang="en-AU" sz="2200" spc="-1" strike="noStrike">
              <a:latin typeface="Arial"/>
            </a:endParaRPr>
          </a:p>
        </p:txBody>
      </p:sp>
      <p:sp>
        <p:nvSpPr>
          <p:cNvPr id="292" name="Object4"/>
          <p:cNvSpPr/>
          <p:nvPr/>
        </p:nvSpPr>
        <p:spPr>
          <a:xfrm>
            <a:off x="136440" y="914400"/>
            <a:ext cx="887040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800" spc="-1" strike="noStrike">
                <a:solidFill>
                  <a:srgbClr val="000000"/>
                </a:solidFill>
                <a:latin typeface="Arial"/>
                <a:ea typeface="DejaVu Sans"/>
              </a:rPr>
              <a:t>To secure the IOS image and enable Cisco IOS image resilience, use the </a:t>
            </a:r>
            <a:r>
              <a:rPr b="1" lang="en-US" sz="1800" spc="-1" strike="noStrike">
                <a:solidFill>
                  <a:srgbClr val="000000"/>
                </a:solidFill>
                <a:latin typeface="Arial"/>
                <a:ea typeface="DejaVu Sans"/>
              </a:rPr>
              <a:t>secure boot-image</a:t>
            </a:r>
            <a:r>
              <a:rPr b="0" lang="en-US" sz="1800" spc="-1" strike="noStrike">
                <a:solidFill>
                  <a:srgbClr val="000000"/>
                </a:solidFill>
                <a:latin typeface="Arial"/>
                <a:ea typeface="DejaVu Sans"/>
              </a:rPr>
              <a:t> global configuration mode command. When enabled for the first time, the running Cisco IOS image is secured, and a log entry is generated. </a:t>
            </a:r>
            <a:endParaRPr b="0" lang="en-AU" sz="1800" spc="-1" strike="noStrike">
              <a:latin typeface="Arial"/>
            </a:endParaRPr>
          </a:p>
          <a:p>
            <a:pPr>
              <a:lnSpc>
                <a:spcPts val="2001"/>
              </a:lnSpc>
              <a:buNone/>
            </a:pPr>
            <a:endParaRPr b="0" lang="en-AU" sz="1800" spc="-1" strike="noStrike">
              <a:latin typeface="Arial"/>
            </a:endParaRPr>
          </a:p>
          <a:p>
            <a:pPr>
              <a:lnSpc>
                <a:spcPts val="2001"/>
              </a:lnSpc>
              <a:buNone/>
            </a:pPr>
            <a:r>
              <a:rPr b="0" lang="en-US" sz="1800" spc="-1" strike="noStrike">
                <a:solidFill>
                  <a:srgbClr val="000000"/>
                </a:solidFill>
                <a:latin typeface="Arial"/>
                <a:ea typeface="DejaVu Sans"/>
              </a:rPr>
              <a:t>The Cisco IOS image resilience feature can only be disabled through a console session using the </a:t>
            </a:r>
            <a:r>
              <a:rPr b="1" lang="en-US" sz="1800" spc="-1" strike="noStrike">
                <a:solidFill>
                  <a:srgbClr val="000000"/>
                </a:solidFill>
                <a:latin typeface="Arial"/>
                <a:ea typeface="DejaVu Sans"/>
              </a:rPr>
              <a:t>no</a:t>
            </a:r>
            <a:r>
              <a:rPr b="0" lang="en-US" sz="1800" spc="-1" strike="noStrike">
                <a:solidFill>
                  <a:srgbClr val="000000"/>
                </a:solidFill>
                <a:latin typeface="Arial"/>
                <a:ea typeface="DejaVu Sans"/>
              </a:rPr>
              <a:t> form of the command. Use the </a:t>
            </a:r>
            <a:r>
              <a:rPr b="1" lang="en-US" sz="1800" spc="-1" strike="noStrike">
                <a:solidFill>
                  <a:srgbClr val="000000"/>
                </a:solidFill>
                <a:latin typeface="Arial"/>
                <a:ea typeface="DejaVu Sans"/>
              </a:rPr>
              <a:t>show secure bootset</a:t>
            </a:r>
            <a:r>
              <a:rPr b="0" lang="en-US" sz="1800" spc="-1" strike="noStrike">
                <a:solidFill>
                  <a:srgbClr val="000000"/>
                </a:solidFill>
                <a:latin typeface="Arial"/>
                <a:ea typeface="DejaVu Sans"/>
              </a:rPr>
              <a:t> command to verify the existence of the archive.</a:t>
            </a:r>
            <a:endParaRPr b="0" lang="en-AU" sz="1800" spc="-1" strike="noStrike">
              <a:latin typeface="Arial"/>
            </a:endParaRPr>
          </a:p>
        </p:txBody>
      </p:sp>
      <p:sp>
        <p:nvSpPr>
          <p:cNvPr id="293" name="PlaceHolder 3"/>
          <p:cNvSpPr>
            <a:spLocks noGrp="1"/>
          </p:cNvSpPr>
          <p:nvPr>
            <p:ph type="sldNum" idx="9"/>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2F520844-652E-4DF0-927A-12AA0FCBB393}"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SNMP Configuration</a:t>
            </a:r>
            <a:endParaRPr b="0" lang="en-AU" sz="1600" spc="-1" strike="noStrike">
              <a:latin typeface="Arial"/>
            </a:endParaRPr>
          </a:p>
        </p:txBody>
      </p:sp>
      <p:sp>
        <p:nvSpPr>
          <p:cNvPr id="539"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SNMPv3 Security Configuration (Cont.)</a:t>
            </a:r>
            <a:endParaRPr b="0" lang="en-AU" sz="2200" spc="-1" strike="noStrike">
              <a:latin typeface="Arial"/>
            </a:endParaRPr>
          </a:p>
        </p:txBody>
      </p:sp>
      <p:sp>
        <p:nvSpPr>
          <p:cNvPr id="540" name="Object4"/>
          <p:cNvSpPr/>
          <p:nvPr/>
        </p:nvSpPr>
        <p:spPr>
          <a:xfrm>
            <a:off x="0" y="708840"/>
            <a:ext cx="8228880" cy="257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SNMPv3 can be secured with only a few commands:</a:t>
            </a:r>
            <a:endParaRPr b="0" lang="en-AU" sz="1600" spc="-1" strike="noStrike">
              <a:latin typeface="Arial"/>
            </a:endParaRPr>
          </a:p>
          <a:p>
            <a:pPr>
              <a:lnSpc>
                <a:spcPct val="100000"/>
              </a:lnSpc>
              <a:buNone/>
            </a:pPr>
            <a:r>
              <a:rPr b="1" lang="en-US" sz="1600" spc="-1" strike="noStrike">
                <a:solidFill>
                  <a:srgbClr val="000000"/>
                </a:solidFill>
                <a:latin typeface="Arial"/>
                <a:ea typeface="DejaVu Sans"/>
              </a:rPr>
              <a:t>Step 4</a:t>
            </a:r>
            <a:r>
              <a:rPr b="0" lang="en-US" sz="1600" spc="-1" strike="noStrike">
                <a:solidFill>
                  <a:srgbClr val="000000"/>
                </a:solidFill>
                <a:latin typeface="Arial"/>
                <a:ea typeface="DejaVu Sans"/>
              </a:rPr>
              <a:t>. Configure SNMP group user features with the </a:t>
            </a:r>
            <a:r>
              <a:rPr b="1" lang="en-US" sz="1600" spc="-1" strike="noStrike">
                <a:solidFill>
                  <a:srgbClr val="000000"/>
                </a:solidFill>
                <a:latin typeface="Arial"/>
                <a:ea typeface="DejaVu Sans"/>
              </a:rPr>
              <a:t>snmp-server user</a:t>
            </a:r>
            <a:r>
              <a:rPr b="0" lang="en-US" sz="1600" spc="-1" strike="noStrike">
                <a:solidFill>
                  <a:srgbClr val="000000"/>
                </a:solidFill>
                <a:latin typeface="Arial"/>
                <a:ea typeface="DejaVu Sans"/>
              </a:rPr>
              <a:t> command:</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Configure a username and associate the user with the group name configured in Step 3.</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Set the SNMP version to 3 with the </a:t>
            </a:r>
            <a:r>
              <a:rPr b="1" lang="en-US" sz="1600" spc="-1" strike="noStrike">
                <a:solidFill>
                  <a:srgbClr val="000000"/>
                </a:solidFill>
                <a:latin typeface="Arial"/>
                <a:ea typeface="DejaVu Sans"/>
              </a:rPr>
              <a:t>v3</a:t>
            </a:r>
            <a:r>
              <a:rPr b="0" lang="en-US" sz="1600" spc="-1" strike="noStrike">
                <a:solidFill>
                  <a:srgbClr val="000000"/>
                </a:solidFill>
                <a:latin typeface="Arial"/>
                <a:ea typeface="DejaVu Sans"/>
              </a:rPr>
              <a:t> keyword.</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Set the authentication type to either </a:t>
            </a:r>
            <a:r>
              <a:rPr b="1" lang="en-US" sz="1600" spc="-1" strike="noStrike">
                <a:solidFill>
                  <a:srgbClr val="000000"/>
                </a:solidFill>
                <a:latin typeface="Arial"/>
                <a:ea typeface="DejaVu Sans"/>
              </a:rPr>
              <a:t>md5</a:t>
            </a:r>
            <a:r>
              <a:rPr b="0" lang="en-US" sz="1600" spc="-1" strike="noStrike">
                <a:solidFill>
                  <a:srgbClr val="000000"/>
                </a:solidFill>
                <a:latin typeface="Arial"/>
                <a:ea typeface="DejaVu Sans"/>
              </a:rPr>
              <a:t> or </a:t>
            </a:r>
            <a:r>
              <a:rPr b="1" lang="en-US" sz="1600" spc="-1" strike="noStrike">
                <a:solidFill>
                  <a:srgbClr val="000000"/>
                </a:solidFill>
                <a:latin typeface="Arial"/>
                <a:ea typeface="DejaVu Sans"/>
              </a:rPr>
              <a:t>sha</a:t>
            </a:r>
            <a:r>
              <a:rPr b="0" lang="en-US" sz="1600" spc="-1" strike="noStrike">
                <a:solidFill>
                  <a:srgbClr val="000000"/>
                </a:solidFill>
                <a:latin typeface="Arial"/>
                <a:ea typeface="DejaVu Sans"/>
              </a:rPr>
              <a:t> and configure an authentication password. SHA is preferred and should be supported by the SNMP management software.</a:t>
            </a:r>
            <a:endParaRPr b="0" lang="en-AU" sz="1600" spc="-1" strike="noStrike">
              <a:latin typeface="Arial"/>
            </a:endParaRPr>
          </a:p>
          <a:p>
            <a:pPr marL="285840" indent="-285840">
              <a:lnSpc>
                <a:spcPct val="100000"/>
              </a:lnSpc>
              <a:buClr>
                <a:srgbClr val="000000"/>
              </a:buClr>
              <a:buFont typeface="Arial"/>
              <a:buChar char="•"/>
            </a:pPr>
            <a:r>
              <a:rPr b="0" lang="en-US" sz="1600" spc="-1" strike="noStrike">
                <a:solidFill>
                  <a:srgbClr val="000000"/>
                </a:solidFill>
                <a:latin typeface="Arial"/>
                <a:ea typeface="DejaVu Sans"/>
              </a:rPr>
              <a:t>Require encryption with the </a:t>
            </a:r>
            <a:r>
              <a:rPr b="1" lang="en-US" sz="1600" spc="-1" strike="noStrike">
                <a:solidFill>
                  <a:srgbClr val="000000"/>
                </a:solidFill>
                <a:latin typeface="Arial"/>
                <a:ea typeface="DejaVu Sans"/>
              </a:rPr>
              <a:t>priv</a:t>
            </a:r>
            <a:r>
              <a:rPr b="0" lang="en-US" sz="1600" spc="-1" strike="noStrike">
                <a:solidFill>
                  <a:srgbClr val="000000"/>
                </a:solidFill>
                <a:latin typeface="Arial"/>
                <a:ea typeface="DejaVu Sans"/>
              </a:rPr>
              <a:t> keyword and configure an encryption password.</a:t>
            </a:r>
            <a:endParaRPr b="0" lang="en-AU" sz="1600" spc="-1" strike="noStrike">
              <a:latin typeface="Arial"/>
            </a:endParaRPr>
          </a:p>
          <a:p>
            <a:pPr>
              <a:lnSpc>
                <a:spcPts val="2001"/>
              </a:lnSpc>
              <a:buNone/>
            </a:pPr>
            <a:endParaRPr b="0" lang="en-AU" sz="1600" spc="-1" strike="noStrike">
              <a:latin typeface="Arial"/>
            </a:endParaRPr>
          </a:p>
        </p:txBody>
      </p:sp>
      <p:pic>
        <p:nvPicPr>
          <p:cNvPr id="541" name="Picture 6" descr=""/>
          <p:cNvPicPr/>
          <p:nvPr/>
        </p:nvPicPr>
        <p:blipFill>
          <a:blip r:embed="rId1"/>
          <a:stretch/>
        </p:blipFill>
        <p:spPr>
          <a:xfrm>
            <a:off x="183600" y="3039120"/>
            <a:ext cx="8045280" cy="482040"/>
          </a:xfrm>
          <a:prstGeom prst="rect">
            <a:avLst/>
          </a:prstGeom>
          <a:ln w="0">
            <a:noFill/>
          </a:ln>
        </p:spPr>
      </p:pic>
      <p:sp>
        <p:nvSpPr>
          <p:cNvPr id="542" name="PlaceHolder 3"/>
          <p:cNvSpPr>
            <a:spLocks noGrp="1"/>
          </p:cNvSpPr>
          <p:nvPr>
            <p:ph type="sldNum" idx="62"/>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4A33754C-D13B-4CDA-B3F8-4E17608125BB}"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3" name="Picture 3" descr=""/>
          <p:cNvPicPr/>
          <p:nvPr/>
        </p:nvPicPr>
        <p:blipFill>
          <a:blip r:embed="rId1"/>
          <a:stretch/>
        </p:blipFill>
        <p:spPr>
          <a:xfrm>
            <a:off x="2362320" y="474480"/>
            <a:ext cx="4171320" cy="1315440"/>
          </a:xfrm>
          <a:prstGeom prst="rect">
            <a:avLst/>
          </a:prstGeom>
          <a:ln w="0">
            <a:noFill/>
          </a:ln>
        </p:spPr>
      </p:pic>
      <p:sp>
        <p:nvSpPr>
          <p:cNvPr id="544"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SNMP Configuration</a:t>
            </a:r>
            <a:endParaRPr b="0" lang="en-AU" sz="1600" spc="-1" strike="noStrike">
              <a:latin typeface="Arial"/>
            </a:endParaRPr>
          </a:p>
        </p:txBody>
      </p:sp>
      <p:sp>
        <p:nvSpPr>
          <p:cNvPr id="545"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SNMPv3 Security Configuration Example</a:t>
            </a:r>
            <a:endParaRPr b="0" lang="en-AU" sz="2200" spc="-1" strike="noStrike">
              <a:latin typeface="Arial"/>
            </a:endParaRPr>
          </a:p>
        </p:txBody>
      </p:sp>
      <p:sp>
        <p:nvSpPr>
          <p:cNvPr id="546" name="Object4"/>
          <p:cNvSpPr/>
          <p:nvPr/>
        </p:nvSpPr>
        <p:spPr>
          <a:xfrm>
            <a:off x="0" y="1811520"/>
            <a:ext cx="8257320" cy="2685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solidFill>
                  <a:srgbClr val="000000"/>
                </a:solidFill>
                <a:latin typeface="Arial"/>
                <a:ea typeface="DejaVu Sans"/>
              </a:rPr>
              <a:t>The figure shows an example configuration for securing SNMPv3.</a:t>
            </a:r>
            <a:endParaRPr b="0" lang="en-AU" sz="1400" spc="-1" strike="noStrike">
              <a:latin typeface="Arial"/>
            </a:endParaRPr>
          </a:p>
          <a:p>
            <a:pPr>
              <a:lnSpc>
                <a:spcPct val="100000"/>
              </a:lnSpc>
              <a:buNone/>
            </a:pPr>
            <a:endParaRPr b="0" lang="en-AU" sz="1400" spc="-1" strike="noStrike">
              <a:latin typeface="Arial"/>
            </a:endParaRPr>
          </a:p>
          <a:p>
            <a:pPr>
              <a:lnSpc>
                <a:spcPct val="100000"/>
              </a:lnSpc>
              <a:buNone/>
            </a:pPr>
            <a:r>
              <a:rPr b="1" lang="en-US" sz="1400" spc="-1" strike="noStrike">
                <a:solidFill>
                  <a:srgbClr val="000000"/>
                </a:solidFill>
                <a:latin typeface="Arial"/>
                <a:ea typeface="DejaVu Sans"/>
              </a:rPr>
              <a:t>Step 1</a:t>
            </a:r>
            <a:r>
              <a:rPr b="0" lang="en-US" sz="1400" spc="-1" strike="noStrike">
                <a:solidFill>
                  <a:srgbClr val="000000"/>
                </a:solidFill>
                <a:latin typeface="Arial"/>
                <a:ea typeface="DejaVu Sans"/>
              </a:rPr>
              <a:t>. A standard ACL is named </a:t>
            </a:r>
            <a:r>
              <a:rPr b="1" lang="en-US" sz="1400" spc="-1" strike="noStrike">
                <a:solidFill>
                  <a:srgbClr val="000000"/>
                </a:solidFill>
                <a:latin typeface="Arial"/>
                <a:ea typeface="DejaVu Sans"/>
              </a:rPr>
              <a:t>PERMIT-ADMIN</a:t>
            </a:r>
            <a:r>
              <a:rPr b="0" lang="en-US" sz="1400" spc="-1" strike="noStrike">
                <a:solidFill>
                  <a:srgbClr val="000000"/>
                </a:solidFill>
                <a:latin typeface="Arial"/>
                <a:ea typeface="DejaVu Sans"/>
              </a:rPr>
              <a:t> and is configured to permit only the 192.168.1.0/24 network. </a:t>
            </a:r>
            <a:endParaRPr b="0" lang="en-AU" sz="1400" spc="-1" strike="noStrike">
              <a:latin typeface="Arial"/>
            </a:endParaRPr>
          </a:p>
          <a:p>
            <a:pPr>
              <a:lnSpc>
                <a:spcPct val="100000"/>
              </a:lnSpc>
              <a:buNone/>
            </a:pPr>
            <a:endParaRPr b="0" lang="en-AU" sz="1400" spc="-1" strike="noStrike">
              <a:latin typeface="Arial"/>
            </a:endParaRPr>
          </a:p>
          <a:p>
            <a:pPr>
              <a:lnSpc>
                <a:spcPct val="100000"/>
              </a:lnSpc>
              <a:buNone/>
            </a:pPr>
            <a:r>
              <a:rPr b="1" lang="en-US" sz="1400" spc="-1" strike="noStrike">
                <a:solidFill>
                  <a:srgbClr val="000000"/>
                </a:solidFill>
                <a:latin typeface="Arial"/>
                <a:ea typeface="DejaVu Sans"/>
              </a:rPr>
              <a:t>Step 2</a:t>
            </a:r>
            <a:r>
              <a:rPr b="0" lang="en-US" sz="1400" spc="-1" strike="noStrike">
                <a:solidFill>
                  <a:srgbClr val="000000"/>
                </a:solidFill>
                <a:latin typeface="Arial"/>
                <a:ea typeface="DejaVu Sans"/>
              </a:rPr>
              <a:t>. An SNMP view is named </a:t>
            </a:r>
            <a:r>
              <a:rPr b="1" lang="en-US" sz="1400" spc="-1" strike="noStrike">
                <a:solidFill>
                  <a:srgbClr val="000000"/>
                </a:solidFill>
                <a:latin typeface="Arial"/>
                <a:ea typeface="DejaVu Sans"/>
              </a:rPr>
              <a:t>SNMP-RO </a:t>
            </a:r>
            <a:r>
              <a:rPr b="0" lang="en-US" sz="1400" spc="-1" strike="noStrike">
                <a:solidFill>
                  <a:srgbClr val="000000"/>
                </a:solidFill>
                <a:latin typeface="Arial"/>
                <a:ea typeface="DejaVu Sans"/>
              </a:rPr>
              <a:t>and is configured to include the entire </a:t>
            </a:r>
            <a:r>
              <a:rPr b="1" lang="en-US" sz="1400" spc="-1" strike="noStrike">
                <a:solidFill>
                  <a:srgbClr val="000000"/>
                </a:solidFill>
                <a:latin typeface="Arial"/>
                <a:ea typeface="DejaVu Sans"/>
              </a:rPr>
              <a:t>iso</a:t>
            </a:r>
            <a:r>
              <a:rPr b="0" lang="en-US" sz="1400" spc="-1" strike="noStrike">
                <a:solidFill>
                  <a:srgbClr val="000000"/>
                </a:solidFill>
                <a:latin typeface="Arial"/>
                <a:ea typeface="DejaVu Sans"/>
              </a:rPr>
              <a:t> tree from the MIB. </a:t>
            </a:r>
            <a:endParaRPr b="0" lang="en-AU" sz="1400" spc="-1" strike="noStrike">
              <a:latin typeface="Arial"/>
            </a:endParaRPr>
          </a:p>
          <a:p>
            <a:pPr>
              <a:lnSpc>
                <a:spcPct val="100000"/>
              </a:lnSpc>
              <a:buNone/>
            </a:pPr>
            <a:endParaRPr b="0" lang="en-AU" sz="1400" spc="-1" strike="noStrike">
              <a:latin typeface="Arial"/>
            </a:endParaRPr>
          </a:p>
          <a:p>
            <a:pPr>
              <a:lnSpc>
                <a:spcPct val="100000"/>
              </a:lnSpc>
              <a:buNone/>
            </a:pPr>
            <a:r>
              <a:rPr b="1" lang="en-US" sz="1400" spc="-1" strike="noStrike">
                <a:solidFill>
                  <a:srgbClr val="000000"/>
                </a:solidFill>
                <a:latin typeface="Arial"/>
                <a:ea typeface="DejaVu Sans"/>
              </a:rPr>
              <a:t>Step 3</a:t>
            </a:r>
            <a:r>
              <a:rPr b="0" lang="en-US" sz="1400" spc="-1" strike="noStrike">
                <a:solidFill>
                  <a:srgbClr val="000000"/>
                </a:solidFill>
                <a:latin typeface="Arial"/>
                <a:ea typeface="DejaVu Sans"/>
              </a:rPr>
              <a:t>. An SNMP group is configured with the name </a:t>
            </a:r>
            <a:r>
              <a:rPr b="1" lang="en-US" sz="1400" spc="-1" strike="noStrike">
                <a:solidFill>
                  <a:srgbClr val="000000"/>
                </a:solidFill>
                <a:latin typeface="Arial"/>
                <a:ea typeface="DejaVu Sans"/>
              </a:rPr>
              <a:t>ADMIN</a:t>
            </a:r>
            <a:r>
              <a:rPr b="0" lang="en-US" sz="1400" spc="-1" strike="noStrike">
                <a:solidFill>
                  <a:srgbClr val="000000"/>
                </a:solidFill>
                <a:latin typeface="Arial"/>
                <a:ea typeface="DejaVu Sans"/>
              </a:rPr>
              <a:t>, SNMPv3, and access for those allowed with the </a:t>
            </a:r>
            <a:r>
              <a:rPr b="1" lang="en-US" sz="1400" spc="-1" strike="noStrike">
                <a:solidFill>
                  <a:srgbClr val="000000"/>
                </a:solidFill>
                <a:latin typeface="Arial"/>
                <a:ea typeface="DejaVu Sans"/>
              </a:rPr>
              <a:t>PERMIT-ADMIN</a:t>
            </a:r>
            <a:r>
              <a:rPr b="0" lang="en-US" sz="1400" spc="-1" strike="noStrike">
                <a:solidFill>
                  <a:srgbClr val="000000"/>
                </a:solidFill>
                <a:latin typeface="Arial"/>
                <a:ea typeface="DejaVu Sans"/>
              </a:rPr>
              <a:t> ACL.</a:t>
            </a:r>
            <a:endParaRPr b="0" lang="en-AU" sz="1400" spc="-1" strike="noStrike">
              <a:latin typeface="Arial"/>
            </a:endParaRPr>
          </a:p>
          <a:p>
            <a:pPr>
              <a:lnSpc>
                <a:spcPct val="100000"/>
              </a:lnSpc>
              <a:buNone/>
            </a:pPr>
            <a:endParaRPr b="0" lang="en-AU" sz="1400" spc="-1" strike="noStrike">
              <a:latin typeface="Arial"/>
            </a:endParaRPr>
          </a:p>
          <a:p>
            <a:pPr>
              <a:lnSpc>
                <a:spcPct val="100000"/>
              </a:lnSpc>
              <a:buNone/>
            </a:pPr>
            <a:r>
              <a:rPr b="1" lang="en-US" sz="1400" spc="-1" strike="noStrike">
                <a:solidFill>
                  <a:srgbClr val="000000"/>
                </a:solidFill>
                <a:latin typeface="Arial"/>
                <a:ea typeface="DejaVu Sans"/>
              </a:rPr>
              <a:t>Step 4</a:t>
            </a:r>
            <a:r>
              <a:rPr b="0" lang="en-US" sz="1400" spc="-1" strike="noStrike">
                <a:solidFill>
                  <a:srgbClr val="000000"/>
                </a:solidFill>
                <a:latin typeface="Arial"/>
                <a:ea typeface="DejaVu Sans"/>
              </a:rPr>
              <a:t>. An SNMP user, </a:t>
            </a:r>
            <a:r>
              <a:rPr b="1" lang="en-US" sz="1400" spc="-1" strike="noStrike">
                <a:solidFill>
                  <a:srgbClr val="000000"/>
                </a:solidFill>
                <a:latin typeface="Arial"/>
                <a:ea typeface="DejaVu Sans"/>
              </a:rPr>
              <a:t>BOB</a:t>
            </a:r>
            <a:r>
              <a:rPr b="0" lang="en-US" sz="1400" spc="-1" strike="noStrike">
                <a:solidFill>
                  <a:srgbClr val="000000"/>
                </a:solidFill>
                <a:latin typeface="Arial"/>
                <a:ea typeface="DejaVu Sans"/>
              </a:rPr>
              <a:t>, is configured as a member of the group </a:t>
            </a:r>
            <a:r>
              <a:rPr b="1" lang="en-US" sz="1400" spc="-1" strike="noStrike">
                <a:solidFill>
                  <a:srgbClr val="000000"/>
                </a:solidFill>
                <a:latin typeface="Arial"/>
                <a:ea typeface="DejaVu Sans"/>
              </a:rPr>
              <a:t>ADMIN</a:t>
            </a:r>
            <a:r>
              <a:rPr b="0" lang="en-US" sz="1400" spc="-1" strike="noStrike">
                <a:solidFill>
                  <a:srgbClr val="000000"/>
                </a:solidFill>
                <a:latin typeface="Arial"/>
                <a:ea typeface="DejaVu Sans"/>
              </a:rPr>
              <a:t> using SNMPv3, with SHA authentication, AES 256 encryption, and the encryption password.</a:t>
            </a:r>
            <a:endParaRPr b="0" lang="en-AU" sz="1400" spc="-1" strike="noStrike">
              <a:latin typeface="Arial"/>
            </a:endParaRPr>
          </a:p>
          <a:p>
            <a:pPr>
              <a:lnSpc>
                <a:spcPct val="100000"/>
              </a:lnSpc>
              <a:buNone/>
            </a:pPr>
            <a:endParaRPr b="0" lang="en-AU" sz="1400" spc="-1" strike="noStrike">
              <a:latin typeface="Arial"/>
            </a:endParaRPr>
          </a:p>
        </p:txBody>
      </p:sp>
      <p:sp>
        <p:nvSpPr>
          <p:cNvPr id="547" name="PlaceHolder 3"/>
          <p:cNvSpPr>
            <a:spLocks noGrp="1"/>
          </p:cNvSpPr>
          <p:nvPr>
            <p:ph type="sldNum" idx="63"/>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428EA27A-A8C0-4595-8BCD-E83F2B5D539B}"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8" name="Picture 6" descr=""/>
          <p:cNvPicPr/>
          <p:nvPr/>
        </p:nvPicPr>
        <p:blipFill>
          <a:blip r:embed="rId1"/>
          <a:stretch/>
        </p:blipFill>
        <p:spPr>
          <a:xfrm>
            <a:off x="2362320" y="474480"/>
            <a:ext cx="4171320" cy="1315440"/>
          </a:xfrm>
          <a:prstGeom prst="rect">
            <a:avLst/>
          </a:prstGeom>
          <a:ln w="0">
            <a:noFill/>
          </a:ln>
        </p:spPr>
      </p:pic>
      <p:sp>
        <p:nvSpPr>
          <p:cNvPr id="549"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SNMP Configuration</a:t>
            </a:r>
            <a:endParaRPr b="0" lang="en-AU" sz="1600" spc="-1" strike="noStrike">
              <a:latin typeface="Arial"/>
            </a:endParaRPr>
          </a:p>
        </p:txBody>
      </p:sp>
      <p:sp>
        <p:nvSpPr>
          <p:cNvPr id="550"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SNMPv3 Verification</a:t>
            </a:r>
            <a:endParaRPr b="0" lang="en-AU" sz="2200" spc="-1" strike="noStrike">
              <a:latin typeface="Arial"/>
            </a:endParaRPr>
          </a:p>
        </p:txBody>
      </p:sp>
      <p:pic>
        <p:nvPicPr>
          <p:cNvPr id="551" name="Picture 7" descr=""/>
          <p:cNvPicPr/>
          <p:nvPr/>
        </p:nvPicPr>
        <p:blipFill>
          <a:blip r:embed="rId2"/>
          <a:stretch/>
        </p:blipFill>
        <p:spPr>
          <a:xfrm>
            <a:off x="1114200" y="1793880"/>
            <a:ext cx="6914880" cy="1555200"/>
          </a:xfrm>
          <a:prstGeom prst="rect">
            <a:avLst/>
          </a:prstGeom>
          <a:ln w="0">
            <a:noFill/>
          </a:ln>
        </p:spPr>
      </p:pic>
      <p:sp>
        <p:nvSpPr>
          <p:cNvPr id="552" name="PlaceHolder 3"/>
          <p:cNvSpPr>
            <a:spLocks noGrp="1"/>
          </p:cNvSpPr>
          <p:nvPr>
            <p:ph type="sldNum" idx="64"/>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04BE3BCB-D236-406F-85DF-51E92B1DE709}"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SNMP Configuration</a:t>
            </a:r>
            <a:endParaRPr b="0" lang="en-AU" sz="1600" spc="-1" strike="noStrike">
              <a:latin typeface="Arial"/>
            </a:endParaRPr>
          </a:p>
        </p:txBody>
      </p:sp>
      <p:sp>
        <p:nvSpPr>
          <p:cNvPr id="554"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SNMPv3 Verification (Cont.)</a:t>
            </a:r>
            <a:endParaRPr b="0" lang="en-AU" sz="2200" spc="-1" strike="noStrike">
              <a:latin typeface="Arial"/>
            </a:endParaRPr>
          </a:p>
        </p:txBody>
      </p:sp>
      <p:sp>
        <p:nvSpPr>
          <p:cNvPr id="555" name="Object4"/>
          <p:cNvSpPr/>
          <p:nvPr/>
        </p:nvSpPr>
        <p:spPr>
          <a:xfrm>
            <a:off x="0" y="914400"/>
            <a:ext cx="868608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Verify most of the SNMPv3 security configuration by viewing the running configuration, as shown in in the figure. Notice that the snmp-server user configuration is hidden. Use the </a:t>
            </a:r>
            <a:r>
              <a:rPr b="1" lang="en-US" sz="1600" spc="-1" strike="noStrike">
                <a:solidFill>
                  <a:srgbClr val="000000"/>
                </a:solidFill>
                <a:latin typeface="Arial"/>
                <a:ea typeface="DejaVu Sans"/>
              </a:rPr>
              <a:t>show snmp user</a:t>
            </a:r>
            <a:r>
              <a:rPr b="0" lang="en-US" sz="1600" spc="-1" strike="noStrike">
                <a:solidFill>
                  <a:srgbClr val="000000"/>
                </a:solidFill>
                <a:latin typeface="Arial"/>
                <a:ea typeface="DejaVu Sans"/>
              </a:rPr>
              <a:t> command to view the user information.</a:t>
            </a:r>
            <a:endParaRPr b="0" lang="en-AU" sz="1600" spc="-1" strike="noStrike">
              <a:latin typeface="Arial"/>
            </a:endParaRPr>
          </a:p>
        </p:txBody>
      </p:sp>
      <p:pic>
        <p:nvPicPr>
          <p:cNvPr id="556" name="Picture 6" descr=""/>
          <p:cNvPicPr/>
          <p:nvPr/>
        </p:nvPicPr>
        <p:blipFill>
          <a:blip r:embed="rId1"/>
          <a:stretch/>
        </p:blipFill>
        <p:spPr>
          <a:xfrm>
            <a:off x="1882800" y="1977840"/>
            <a:ext cx="5378040" cy="2520360"/>
          </a:xfrm>
          <a:prstGeom prst="rect">
            <a:avLst/>
          </a:prstGeom>
          <a:ln w="0">
            <a:noFill/>
          </a:ln>
        </p:spPr>
      </p:pic>
      <p:sp>
        <p:nvSpPr>
          <p:cNvPr id="557" name="PlaceHolder 3"/>
          <p:cNvSpPr>
            <a:spLocks noGrp="1"/>
          </p:cNvSpPr>
          <p:nvPr>
            <p:ph type="sldNum" idx="65"/>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D5EF4016-F905-4185-84E9-3BBBB1BF9C5F}"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SNMP Configuration</a:t>
            </a:r>
            <a:endParaRPr b="0" lang="en-AU" sz="1600" spc="-1" strike="noStrike">
              <a:latin typeface="Arial"/>
            </a:endParaRPr>
          </a:p>
        </p:txBody>
      </p:sp>
      <p:sp>
        <p:nvSpPr>
          <p:cNvPr id="559"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SNMPv3 Verification (Cont.)</a:t>
            </a:r>
            <a:endParaRPr b="0" lang="en-AU" sz="2200" spc="-1" strike="noStrike">
              <a:latin typeface="Arial"/>
            </a:endParaRPr>
          </a:p>
        </p:txBody>
      </p:sp>
      <p:sp>
        <p:nvSpPr>
          <p:cNvPr id="560" name="Object4"/>
          <p:cNvSpPr/>
          <p:nvPr/>
        </p:nvSpPr>
        <p:spPr>
          <a:xfrm>
            <a:off x="0" y="914400"/>
            <a:ext cx="3323520" cy="367956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Verify that the SNMP manager can send get requests to R1 by using an SNMP management tool, such as the ManageEngine’s free SNMP MIB Browser. Configure the tool with the user details. When a user is configured, use the SNMP management tool’s features to test that the configured user can access the SNMP agent.</a:t>
            </a:r>
            <a:endParaRPr b="0" lang="en-AU" sz="1600" spc="-1" strike="noStrike">
              <a:latin typeface="Arial"/>
            </a:endParaRPr>
          </a:p>
        </p:txBody>
      </p:sp>
      <p:pic>
        <p:nvPicPr>
          <p:cNvPr id="561" name="Picture 5" descr=""/>
          <p:cNvPicPr/>
          <p:nvPr/>
        </p:nvPicPr>
        <p:blipFill>
          <a:blip r:embed="rId1"/>
          <a:stretch/>
        </p:blipFill>
        <p:spPr>
          <a:xfrm>
            <a:off x="3552840" y="914400"/>
            <a:ext cx="5361840" cy="3679920"/>
          </a:xfrm>
          <a:prstGeom prst="rect">
            <a:avLst/>
          </a:prstGeom>
          <a:ln w="0">
            <a:noFill/>
          </a:ln>
        </p:spPr>
      </p:pic>
      <p:sp>
        <p:nvSpPr>
          <p:cNvPr id="562" name="PlaceHolder 3"/>
          <p:cNvSpPr>
            <a:spLocks noGrp="1"/>
          </p:cNvSpPr>
          <p:nvPr>
            <p:ph type="sldNum" idx="66"/>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C127B920-483A-4419-8163-6C619030849A}"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SNMP Configuration</a:t>
            </a:r>
            <a:endParaRPr b="0" lang="en-AU" sz="1600" spc="-1" strike="noStrike">
              <a:latin typeface="Arial"/>
            </a:endParaRPr>
          </a:p>
        </p:txBody>
      </p:sp>
      <p:sp>
        <p:nvSpPr>
          <p:cNvPr id="564"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SNMPv3 Verification (Cont.)</a:t>
            </a:r>
            <a:endParaRPr b="0" lang="en-AU" sz="2200" spc="-1" strike="noStrike">
              <a:latin typeface="Arial"/>
            </a:endParaRPr>
          </a:p>
        </p:txBody>
      </p:sp>
      <p:sp>
        <p:nvSpPr>
          <p:cNvPr id="565" name="Object4"/>
          <p:cNvSpPr/>
          <p:nvPr/>
        </p:nvSpPr>
        <p:spPr>
          <a:xfrm>
            <a:off x="0" y="914400"/>
            <a:ext cx="3085560" cy="336168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In the figure below, the network administrator entered the OID for the IP addressing table. The get request returned all the addressing information for R1. The network administrator authenticated with the appropriate credentials.</a:t>
            </a:r>
            <a:endParaRPr b="0" lang="en-AU" sz="1600" spc="-1" strike="noStrike">
              <a:latin typeface="Arial"/>
            </a:endParaRPr>
          </a:p>
        </p:txBody>
      </p:sp>
      <p:pic>
        <p:nvPicPr>
          <p:cNvPr id="566" name="Picture 6" descr=""/>
          <p:cNvPicPr/>
          <p:nvPr/>
        </p:nvPicPr>
        <p:blipFill>
          <a:blip r:embed="rId1"/>
          <a:stretch/>
        </p:blipFill>
        <p:spPr>
          <a:xfrm>
            <a:off x="3557160" y="914400"/>
            <a:ext cx="5357520" cy="3646800"/>
          </a:xfrm>
          <a:prstGeom prst="rect">
            <a:avLst/>
          </a:prstGeom>
          <a:ln w="0">
            <a:noFill/>
          </a:ln>
        </p:spPr>
      </p:pic>
      <p:sp>
        <p:nvSpPr>
          <p:cNvPr id="567" name="PlaceHolder 3"/>
          <p:cNvSpPr>
            <a:spLocks noGrp="1"/>
          </p:cNvSpPr>
          <p:nvPr>
            <p:ph type="sldNum" idx="67"/>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6A74220A-59D0-4D76-9624-F8E2E0C25DBF}"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SNMP Configuration</a:t>
            </a:r>
            <a:endParaRPr b="0" lang="en-AU" sz="1600" spc="-1" strike="noStrike">
              <a:latin typeface="Arial"/>
            </a:endParaRPr>
          </a:p>
        </p:txBody>
      </p:sp>
      <p:sp>
        <p:nvSpPr>
          <p:cNvPr id="569"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SNMPv3 Verification (Cont.)</a:t>
            </a:r>
            <a:endParaRPr b="0" lang="en-AU" sz="2200" spc="-1" strike="noStrike">
              <a:latin typeface="Arial"/>
            </a:endParaRPr>
          </a:p>
        </p:txBody>
      </p:sp>
      <p:sp>
        <p:nvSpPr>
          <p:cNvPr id="570" name="Object4"/>
          <p:cNvSpPr/>
          <p:nvPr/>
        </p:nvSpPr>
        <p:spPr>
          <a:xfrm>
            <a:off x="0" y="914400"/>
            <a:ext cx="3323520" cy="367956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Verify that the data was encrypted by running a protocol analyzer, such as Wireshark, and capture the SNMP packets.</a:t>
            </a:r>
            <a:endParaRPr b="0" lang="en-AU" sz="1600" spc="-1" strike="noStrike">
              <a:latin typeface="Arial"/>
            </a:endParaRPr>
          </a:p>
        </p:txBody>
      </p:sp>
      <p:pic>
        <p:nvPicPr>
          <p:cNvPr id="571" name="Picture 6" descr=""/>
          <p:cNvPicPr/>
          <p:nvPr/>
        </p:nvPicPr>
        <p:blipFill>
          <a:blip r:embed="rId1"/>
          <a:stretch/>
        </p:blipFill>
        <p:spPr>
          <a:xfrm>
            <a:off x="3529440" y="914400"/>
            <a:ext cx="5357520" cy="3881880"/>
          </a:xfrm>
          <a:prstGeom prst="rect">
            <a:avLst/>
          </a:prstGeom>
          <a:ln w="0">
            <a:noFill/>
          </a:ln>
        </p:spPr>
      </p:pic>
      <p:sp>
        <p:nvSpPr>
          <p:cNvPr id="572" name="PlaceHolder 3"/>
          <p:cNvSpPr>
            <a:spLocks noGrp="1"/>
          </p:cNvSpPr>
          <p:nvPr>
            <p:ph type="sldNum" idx="68"/>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D39169A7-6EEA-4A0F-BB4A-AAE5017F6883}"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SNMP Configuration</a:t>
            </a:r>
            <a:endParaRPr b="0" lang="en-AU" sz="1600" spc="-1" strike="noStrike">
              <a:latin typeface="Arial"/>
            </a:endParaRPr>
          </a:p>
        </p:txBody>
      </p:sp>
      <p:sp>
        <p:nvSpPr>
          <p:cNvPr id="574"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Lab - Configure Cisco IOS Resilience Management and Reporting</a:t>
            </a:r>
            <a:endParaRPr b="0" lang="en-AU" sz="2200" spc="-1" strike="noStrike">
              <a:latin typeface="Arial"/>
            </a:endParaRPr>
          </a:p>
        </p:txBody>
      </p:sp>
      <p:sp>
        <p:nvSpPr>
          <p:cNvPr id="575" name="Object4"/>
          <p:cNvSpPr/>
          <p:nvPr/>
        </p:nvSpPr>
        <p:spPr>
          <a:xfrm>
            <a:off x="0" y="914400"/>
            <a:ext cx="8228880" cy="257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In this lab, you will complete the following objectives:</a:t>
            </a:r>
            <a:endParaRPr b="0" lang="en-AU" sz="1800" spc="-1" strike="noStrike">
              <a:latin typeface="Arial"/>
            </a:endParaRPr>
          </a:p>
          <a:p>
            <a:pPr>
              <a:lnSpc>
                <a:spcPct val="100000"/>
              </a:lnSpc>
              <a:buNone/>
            </a:pPr>
            <a:endParaRPr b="0" lang="en-AU"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Arial"/>
                <a:ea typeface="DejaVu Sans"/>
              </a:rPr>
              <a:t>Part 1: Configure basic device settings.</a:t>
            </a:r>
            <a:endParaRPr b="0" lang="en-AU"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Arial"/>
                <a:ea typeface="DejaVu Sans"/>
              </a:rPr>
              <a:t>Part 2: Configure SNMPv3 security using an ACL.</a:t>
            </a:r>
            <a:endParaRPr b="0" lang="en-AU"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Arial"/>
                <a:ea typeface="DejaVu Sans"/>
              </a:rPr>
              <a:t>Part 3: Configure a router as a synchronized time source for other devices using NTP.</a:t>
            </a:r>
            <a:endParaRPr b="0" lang="en-AU"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Arial"/>
                <a:ea typeface="DejaVu Sans"/>
              </a:rPr>
              <a:t>Part 4: Configure syslog support on a router.</a:t>
            </a:r>
            <a:endParaRPr b="0" lang="en-AU" sz="1800" spc="-1" strike="noStrike">
              <a:latin typeface="Arial"/>
            </a:endParaRPr>
          </a:p>
        </p:txBody>
      </p:sp>
      <p:sp>
        <p:nvSpPr>
          <p:cNvPr id="576" name="PlaceHolder 3"/>
          <p:cNvSpPr>
            <a:spLocks noGrp="1"/>
          </p:cNvSpPr>
          <p:nvPr>
            <p:ph type="sldNum" idx="69"/>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AB1CA2E0-79FE-46FF-9C3A-CFA18FF02F37}"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SNMP Configuration</a:t>
            </a:r>
            <a:endParaRPr b="0" lang="en-AU" sz="1600" spc="-1" strike="noStrike">
              <a:latin typeface="Arial"/>
            </a:endParaRPr>
          </a:p>
        </p:txBody>
      </p:sp>
      <p:sp>
        <p:nvSpPr>
          <p:cNvPr id="578"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Packet Tracer - Configure Cisco Devices for Syslog, NTP, and SSH Operations</a:t>
            </a:r>
            <a:endParaRPr b="0" lang="en-AU" sz="2200" spc="-1" strike="noStrike">
              <a:latin typeface="Arial"/>
            </a:endParaRPr>
          </a:p>
        </p:txBody>
      </p:sp>
      <p:sp>
        <p:nvSpPr>
          <p:cNvPr id="579" name="Object4"/>
          <p:cNvSpPr/>
          <p:nvPr/>
        </p:nvSpPr>
        <p:spPr>
          <a:xfrm>
            <a:off x="71640" y="1188720"/>
            <a:ext cx="822888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800" spc="-1" strike="noStrike">
                <a:solidFill>
                  <a:srgbClr val="000000"/>
                </a:solidFill>
                <a:latin typeface="Arial"/>
                <a:ea typeface="Arial"/>
              </a:rPr>
              <a:t>In this Packet Tracer activity, you will complete the following objectives:</a:t>
            </a:r>
            <a:endParaRPr b="0" lang="en-AU" sz="1800" spc="-1" strike="noStrike">
              <a:latin typeface="Arial"/>
            </a:endParaRPr>
          </a:p>
          <a:p>
            <a:pPr>
              <a:lnSpc>
                <a:spcPts val="2001"/>
              </a:lnSpc>
              <a:buNone/>
            </a:pPr>
            <a:endParaRPr b="0" lang="en-AU" sz="1800" spc="-1" strike="noStrike">
              <a:latin typeface="Arial"/>
            </a:endParaRPr>
          </a:p>
          <a:p>
            <a:pPr marL="285840" indent="-285840">
              <a:lnSpc>
                <a:spcPts val="2001"/>
              </a:lnSpc>
              <a:buClr>
                <a:srgbClr val="000000"/>
              </a:buClr>
              <a:buFont typeface="Arial"/>
              <a:buChar char="•"/>
            </a:pPr>
            <a:r>
              <a:rPr b="0" lang="en-US" sz="1800" spc="-1" strike="noStrike">
                <a:solidFill>
                  <a:srgbClr val="000000"/>
                </a:solidFill>
                <a:latin typeface="Arial"/>
                <a:ea typeface="Arial"/>
              </a:rPr>
              <a:t>Part 1: Configure Syslog Service</a:t>
            </a:r>
            <a:endParaRPr b="0" lang="en-AU" sz="1800" spc="-1" strike="noStrike">
              <a:latin typeface="Arial"/>
            </a:endParaRPr>
          </a:p>
          <a:p>
            <a:pPr marL="285840" indent="-285840">
              <a:lnSpc>
                <a:spcPts val="2001"/>
              </a:lnSpc>
              <a:buClr>
                <a:srgbClr val="000000"/>
              </a:buClr>
              <a:buFont typeface="Arial"/>
              <a:buChar char="•"/>
            </a:pPr>
            <a:r>
              <a:rPr b="0" lang="en-US" sz="1800" spc="-1" strike="noStrike">
                <a:solidFill>
                  <a:srgbClr val="000000"/>
                </a:solidFill>
                <a:latin typeface="Arial"/>
                <a:ea typeface="Arial"/>
              </a:rPr>
              <a:t>Part 2: Generate Logged Events</a:t>
            </a:r>
            <a:endParaRPr b="0" lang="en-AU" sz="1800" spc="-1" strike="noStrike">
              <a:latin typeface="Arial"/>
            </a:endParaRPr>
          </a:p>
          <a:p>
            <a:pPr marL="285840" indent="-285840">
              <a:lnSpc>
                <a:spcPts val="2001"/>
              </a:lnSpc>
              <a:buClr>
                <a:srgbClr val="000000"/>
              </a:buClr>
              <a:buFont typeface="Arial"/>
              <a:buChar char="•"/>
            </a:pPr>
            <a:r>
              <a:rPr b="0" lang="en-US" sz="1800" spc="-1" strike="noStrike">
                <a:solidFill>
                  <a:srgbClr val="000000"/>
                </a:solidFill>
                <a:latin typeface="Arial"/>
                <a:ea typeface="Arial"/>
              </a:rPr>
              <a:t>Part 3: Manually Set Switch Clocks</a:t>
            </a:r>
            <a:endParaRPr b="0" lang="en-AU" sz="1800" spc="-1" strike="noStrike">
              <a:latin typeface="Arial"/>
            </a:endParaRPr>
          </a:p>
          <a:p>
            <a:pPr marL="285840" indent="-285840">
              <a:lnSpc>
                <a:spcPts val="2001"/>
              </a:lnSpc>
              <a:buClr>
                <a:srgbClr val="000000"/>
              </a:buClr>
              <a:buFont typeface="Arial"/>
              <a:buChar char="•"/>
            </a:pPr>
            <a:r>
              <a:rPr b="0" lang="en-US" sz="1800" spc="-1" strike="noStrike">
                <a:solidFill>
                  <a:srgbClr val="000000"/>
                </a:solidFill>
                <a:latin typeface="Arial"/>
                <a:ea typeface="Arial"/>
              </a:rPr>
              <a:t>Part 4: Configure NTP Service</a:t>
            </a:r>
            <a:endParaRPr b="0" lang="en-AU" sz="1800" spc="-1" strike="noStrike">
              <a:latin typeface="Arial"/>
            </a:endParaRPr>
          </a:p>
          <a:p>
            <a:pPr marL="285840" indent="-285840">
              <a:lnSpc>
                <a:spcPts val="2001"/>
              </a:lnSpc>
              <a:buClr>
                <a:srgbClr val="000000"/>
              </a:buClr>
              <a:buFont typeface="Arial"/>
              <a:buChar char="•"/>
            </a:pPr>
            <a:r>
              <a:rPr b="0" lang="en-US" sz="1800" spc="-1" strike="noStrike">
                <a:solidFill>
                  <a:srgbClr val="000000"/>
                </a:solidFill>
                <a:latin typeface="Arial"/>
                <a:ea typeface="Arial"/>
              </a:rPr>
              <a:t>Part 5: Verify Timestamped Log</a:t>
            </a:r>
            <a:endParaRPr b="0" lang="en-AU" sz="1800" spc="-1" strike="noStrike">
              <a:latin typeface="Arial"/>
            </a:endParaRPr>
          </a:p>
        </p:txBody>
      </p:sp>
      <p:sp>
        <p:nvSpPr>
          <p:cNvPr id="580" name="PlaceHolder 3"/>
          <p:cNvSpPr>
            <a:spLocks noGrp="1"/>
          </p:cNvSpPr>
          <p:nvPr>
            <p:ph type="sldNum" idx="70"/>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8030D6DD-8FCA-4119-BCB8-2A2FC69DAF91}"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PlaceHolder 1"/>
          <p:cNvSpPr>
            <a:spLocks noGrp="1"/>
          </p:cNvSpPr>
          <p:nvPr>
            <p:ph/>
          </p:nvPr>
        </p:nvSpPr>
        <p:spPr>
          <a:xfrm>
            <a:off x="457200" y="2057400"/>
            <a:ext cx="8228880" cy="913680"/>
          </a:xfrm>
          <a:prstGeom prst="rect">
            <a:avLst/>
          </a:prstGeom>
          <a:noFill/>
          <a:ln w="0">
            <a:noFill/>
          </a:ln>
        </p:spPr>
        <p:txBody>
          <a:bodyPr lIns="90000" rIns="90000" tIns="45000" bIns="45000" anchor="t">
            <a:noAutofit/>
          </a:bodyPr>
          <a:p>
            <a:pPr>
              <a:lnSpc>
                <a:spcPct val="100000"/>
              </a:lnSpc>
              <a:spcBef>
                <a:spcPts val="921"/>
              </a:spcBef>
              <a:buNone/>
              <a:tabLst>
                <a:tab algn="l" pos="0"/>
              </a:tabLst>
            </a:pPr>
            <a:r>
              <a:rPr b="0" lang="en-US" sz="4600" spc="-1" strike="noStrike">
                <a:solidFill>
                  <a:srgbClr val="b1e8fa"/>
                </a:solidFill>
                <a:latin typeface="Arial"/>
                <a:ea typeface="Arial"/>
              </a:rPr>
              <a:t>6.8 Device Monitoring and Management Summary</a:t>
            </a:r>
            <a:endParaRPr b="0" lang="en-AU" sz="4600" spc="-1" strike="noStrike">
              <a:latin typeface="Arial"/>
            </a:endParaRPr>
          </a:p>
        </p:txBody>
      </p:sp>
      <p:sp>
        <p:nvSpPr>
          <p:cNvPr id="582" name="PlaceHolder 2"/>
          <p:cNvSpPr>
            <a:spLocks noGrp="1"/>
          </p:cNvSpPr>
          <p:nvPr>
            <p:ph type="sldNum" idx="71"/>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535593D2-CA66-4C68-9AD1-126E84BDA53F}"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Secure Cisco IOS Image and Configuration Files</a:t>
            </a:r>
            <a:endParaRPr b="0" lang="en-AU" sz="1600" spc="-1" strike="noStrike">
              <a:latin typeface="Arial"/>
            </a:endParaRPr>
          </a:p>
        </p:txBody>
      </p:sp>
      <p:sp>
        <p:nvSpPr>
          <p:cNvPr id="295"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Enabling the IOS Image Resilience Feature (Cont.)</a:t>
            </a:r>
            <a:endParaRPr b="0" lang="en-AU" sz="2200" spc="-1" strike="noStrike">
              <a:latin typeface="Arial"/>
            </a:endParaRPr>
          </a:p>
        </p:txBody>
      </p:sp>
      <p:pic>
        <p:nvPicPr>
          <p:cNvPr id="296" name="Picture 5" descr=""/>
          <p:cNvPicPr/>
          <p:nvPr/>
        </p:nvPicPr>
        <p:blipFill>
          <a:blip r:embed="rId1"/>
          <a:stretch/>
        </p:blipFill>
        <p:spPr>
          <a:xfrm>
            <a:off x="923760" y="682560"/>
            <a:ext cx="6748920" cy="4260240"/>
          </a:xfrm>
          <a:prstGeom prst="rect">
            <a:avLst/>
          </a:prstGeom>
          <a:ln w="0">
            <a:noFill/>
          </a:ln>
        </p:spPr>
      </p:pic>
      <p:sp>
        <p:nvSpPr>
          <p:cNvPr id="297" name="PlaceHolder 3"/>
          <p:cNvSpPr>
            <a:spLocks noGrp="1"/>
          </p:cNvSpPr>
          <p:nvPr>
            <p:ph type="sldNum" idx="10"/>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A16B5D41-DABF-45FF-9F3D-E33F3F4CBDE7}"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Device Monitoring and Management Summary</a:t>
            </a:r>
            <a:endParaRPr b="0" lang="en-AU" sz="1600" spc="-1" strike="noStrike">
              <a:latin typeface="Arial"/>
            </a:endParaRPr>
          </a:p>
        </p:txBody>
      </p:sp>
      <p:sp>
        <p:nvSpPr>
          <p:cNvPr id="584" name="PlaceHolder 2"/>
          <p:cNvSpPr>
            <a:spLocks noGrp="1"/>
          </p:cNvSpPr>
          <p:nvPr>
            <p:ph/>
          </p:nvPr>
        </p:nvSpPr>
        <p:spPr>
          <a:xfrm>
            <a:off x="0" y="274320"/>
            <a:ext cx="9143280" cy="43920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What Did I Learn in this Module?</a:t>
            </a:r>
            <a:endParaRPr b="0" lang="en-AU" sz="2200" spc="-1" strike="noStrike">
              <a:latin typeface="Arial"/>
            </a:endParaRPr>
          </a:p>
        </p:txBody>
      </p:sp>
      <p:sp>
        <p:nvSpPr>
          <p:cNvPr id="585" name="Object4"/>
          <p:cNvSpPr/>
          <p:nvPr/>
        </p:nvSpPr>
        <p:spPr>
          <a:xfrm>
            <a:off x="0" y="714240"/>
            <a:ext cx="8971920" cy="3990240"/>
          </a:xfrm>
          <a:prstGeom prst="rect">
            <a:avLst/>
          </a:prstGeom>
          <a:noFill/>
          <a:ln w="0">
            <a:noFill/>
          </a:ln>
        </p:spPr>
        <p:style>
          <a:lnRef idx="0"/>
          <a:fillRef idx="0"/>
          <a:effectRef idx="0"/>
          <a:fontRef idx="minor"/>
        </p:style>
        <p:txBody>
          <a:bodyPr lIns="90000" rIns="90000" tIns="45000" bIns="45000" anchor="t">
            <a:noAutofit/>
          </a:bodyPr>
          <a:p>
            <a:pPr marL="285840" indent="-285840">
              <a:lnSpc>
                <a:spcPts val="2001"/>
              </a:lnSpc>
              <a:buClr>
                <a:srgbClr val="000000"/>
              </a:buClr>
              <a:buFont typeface="Arial"/>
              <a:buChar char="•"/>
            </a:pPr>
            <a:r>
              <a:rPr b="0" lang="en-US" sz="1400" spc="-1" strike="noStrike">
                <a:solidFill>
                  <a:srgbClr val="000000"/>
                </a:solidFill>
                <a:latin typeface="Arial"/>
                <a:ea typeface="Arial"/>
              </a:rPr>
              <a:t>The Cisco IOS resilient configuration feature maintains a secure working copy of the router IOS image file and a copy of the running configuration file, which cannot be removed by the user and is referred to as the primary bootset.</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To secure the IOS image and enable Cisco IOS image resilience, use the </a:t>
            </a:r>
            <a:r>
              <a:rPr b="1" lang="en-US" sz="1400" spc="-1" strike="noStrike">
                <a:solidFill>
                  <a:srgbClr val="000000"/>
                </a:solidFill>
                <a:latin typeface="Arial"/>
                <a:ea typeface="Arial"/>
              </a:rPr>
              <a:t>secure boot-image </a:t>
            </a:r>
            <a:r>
              <a:rPr b="0" lang="en-US" sz="1400" spc="-1" strike="noStrike">
                <a:solidFill>
                  <a:srgbClr val="000000"/>
                </a:solidFill>
                <a:latin typeface="Arial"/>
                <a:ea typeface="Arial"/>
              </a:rPr>
              <a:t>global configuration mode command. </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To take a snapshot of the router running configuration and securely archive it in persistent storage, use the </a:t>
            </a:r>
            <a:r>
              <a:rPr b="1" lang="en-US" sz="1400" spc="-1" strike="noStrike">
                <a:solidFill>
                  <a:srgbClr val="000000"/>
                </a:solidFill>
                <a:latin typeface="Arial"/>
                <a:ea typeface="Arial"/>
              </a:rPr>
              <a:t>secure boot-config</a:t>
            </a:r>
            <a:r>
              <a:rPr b="0" lang="en-US" sz="1400" spc="-1" strike="noStrike">
                <a:solidFill>
                  <a:srgbClr val="000000"/>
                </a:solidFill>
                <a:latin typeface="Arial"/>
                <a:ea typeface="Arial"/>
              </a:rPr>
              <a:t> global configuration mode command.</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The SCP feature provides a secure and authenticated method for copying router configuration or router image files to a remote location.</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Some default services, such as CDP and LLDP, can make the network vulnerable to attack.</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AutoSecure is often used in the field to provide a baseline security policy on a new router. However, it is not recommended on production routers.</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Dynamic routing protocols are used by routers to automatically share information about the reachability and status of remote networks.</a:t>
            </a:r>
            <a:endParaRPr b="0" lang="en-AU" sz="1400" spc="-1" strike="noStrike">
              <a:latin typeface="Arial"/>
            </a:endParaRPr>
          </a:p>
        </p:txBody>
      </p:sp>
      <p:sp>
        <p:nvSpPr>
          <p:cNvPr id="586" name="PlaceHolder 3"/>
          <p:cNvSpPr>
            <a:spLocks noGrp="1"/>
          </p:cNvSpPr>
          <p:nvPr>
            <p:ph type="sldNum" idx="72"/>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06866D09-2239-46C8-AA0F-B1FE4148293B}"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Device Monitoring and Management Summary</a:t>
            </a:r>
            <a:endParaRPr b="0" lang="en-AU" sz="1600" spc="-1" strike="noStrike">
              <a:latin typeface="Arial"/>
            </a:endParaRPr>
          </a:p>
        </p:txBody>
      </p:sp>
      <p:sp>
        <p:nvSpPr>
          <p:cNvPr id="588" name="PlaceHolder 2"/>
          <p:cNvSpPr>
            <a:spLocks noGrp="1"/>
          </p:cNvSpPr>
          <p:nvPr>
            <p:ph/>
          </p:nvPr>
        </p:nvSpPr>
        <p:spPr>
          <a:xfrm>
            <a:off x="0" y="274320"/>
            <a:ext cx="9143280" cy="43920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What Did I Learn in this Module?</a:t>
            </a:r>
            <a:endParaRPr b="0" lang="en-AU" sz="2200" spc="-1" strike="noStrike">
              <a:latin typeface="Arial"/>
            </a:endParaRPr>
          </a:p>
        </p:txBody>
      </p:sp>
      <p:sp>
        <p:nvSpPr>
          <p:cNvPr id="589" name="Object4"/>
          <p:cNvSpPr/>
          <p:nvPr/>
        </p:nvSpPr>
        <p:spPr>
          <a:xfrm>
            <a:off x="0" y="714240"/>
            <a:ext cx="8971920" cy="3723480"/>
          </a:xfrm>
          <a:prstGeom prst="rect">
            <a:avLst/>
          </a:prstGeom>
          <a:noFill/>
          <a:ln w="0">
            <a:noFill/>
          </a:ln>
        </p:spPr>
        <p:style>
          <a:lnRef idx="0"/>
          <a:fillRef idx="0"/>
          <a:effectRef idx="0"/>
          <a:fontRef idx="minor"/>
        </p:style>
        <p:txBody>
          <a:bodyPr lIns="90000" rIns="90000" tIns="45000" bIns="45000" anchor="t">
            <a:noAutofit/>
          </a:bodyPr>
          <a:p>
            <a:pPr marL="285840" indent="-285840">
              <a:lnSpc>
                <a:spcPts val="2001"/>
              </a:lnSpc>
              <a:buClr>
                <a:srgbClr val="000000"/>
              </a:buClr>
              <a:buFont typeface="Arial"/>
              <a:buChar char="•"/>
            </a:pPr>
            <a:r>
              <a:rPr b="0" lang="en-US" sz="1400" spc="-1" strike="noStrike">
                <a:solidFill>
                  <a:srgbClr val="000000"/>
                </a:solidFill>
                <a:latin typeface="Arial"/>
                <a:ea typeface="Arial"/>
              </a:rPr>
              <a:t>Dynamic routing protocols are used by routers to automatically share information about the reachability and status of remote networks.</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Routing systems can be attacked by disrupting peer network routers, or by falsifying or spoofing the information carried within the routing protocols.</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Routing protocol updates can be configured to use MD5 or SHA authentication. This helps ensure that routing protocol updates are coming from trusted sources.</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In-band information paths use the production network, the internet or both. Management traffic is sent on the same network as user traffic. </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Out-of-band (OOB) management paths use dedicated management networks which do not transmit user traffic.</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The most common method of accessing system messages is to use a protocol called syslog.</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On Cisco network devices, the syslog protocol can send system messages and debug command output to a local logging process that is internal to the device or can send messages to an internal buffer.</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Syslog messages contain a severity level that can range from Level 0 to Level 7. The lower the level number, the higher the severity.</a:t>
            </a:r>
            <a:endParaRPr b="0" lang="en-AU" sz="1400" spc="-1" strike="noStrike">
              <a:latin typeface="Arial"/>
            </a:endParaRPr>
          </a:p>
        </p:txBody>
      </p:sp>
      <p:sp>
        <p:nvSpPr>
          <p:cNvPr id="590" name="PlaceHolder 3"/>
          <p:cNvSpPr>
            <a:spLocks noGrp="1"/>
          </p:cNvSpPr>
          <p:nvPr>
            <p:ph type="sldNum" idx="73"/>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DCB3CAA3-65D7-468C-B26F-BD773655D159}"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Device Monitoring and Management Summary</a:t>
            </a:r>
            <a:endParaRPr b="0" lang="en-AU" sz="1600" spc="-1" strike="noStrike">
              <a:latin typeface="Arial"/>
            </a:endParaRPr>
          </a:p>
        </p:txBody>
      </p:sp>
      <p:sp>
        <p:nvSpPr>
          <p:cNvPr id="592" name="PlaceHolder 2"/>
          <p:cNvSpPr>
            <a:spLocks noGrp="1"/>
          </p:cNvSpPr>
          <p:nvPr>
            <p:ph/>
          </p:nvPr>
        </p:nvSpPr>
        <p:spPr>
          <a:xfrm>
            <a:off x="0" y="274320"/>
            <a:ext cx="9143280" cy="43920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What Did I Learn in this Module?</a:t>
            </a:r>
            <a:endParaRPr b="0" lang="en-AU" sz="2200" spc="-1" strike="noStrike">
              <a:latin typeface="Arial"/>
            </a:endParaRPr>
          </a:p>
        </p:txBody>
      </p:sp>
      <p:sp>
        <p:nvSpPr>
          <p:cNvPr id="593" name="Object4"/>
          <p:cNvSpPr/>
          <p:nvPr/>
        </p:nvSpPr>
        <p:spPr>
          <a:xfrm>
            <a:off x="0" y="714240"/>
            <a:ext cx="8971920" cy="3723480"/>
          </a:xfrm>
          <a:prstGeom prst="rect">
            <a:avLst/>
          </a:prstGeom>
          <a:noFill/>
          <a:ln w="0">
            <a:noFill/>
          </a:ln>
        </p:spPr>
        <p:style>
          <a:lnRef idx="0"/>
          <a:fillRef idx="0"/>
          <a:effectRef idx="0"/>
          <a:fontRef idx="minor"/>
        </p:style>
        <p:txBody>
          <a:bodyPr lIns="90000" rIns="90000" tIns="45000" bIns="45000" anchor="t">
            <a:noAutofit/>
          </a:bodyPr>
          <a:p>
            <a:pPr marL="285840" indent="-285840">
              <a:lnSpc>
                <a:spcPts val="2001"/>
              </a:lnSpc>
              <a:buClr>
                <a:srgbClr val="000000"/>
              </a:buClr>
              <a:buFont typeface="Arial"/>
              <a:buChar char="•"/>
            </a:pPr>
            <a:r>
              <a:rPr b="0" lang="en-US" sz="1400" spc="-1" strike="noStrike">
                <a:solidFill>
                  <a:srgbClr val="000000"/>
                </a:solidFill>
                <a:latin typeface="Arial"/>
                <a:ea typeface="Arial"/>
              </a:rPr>
              <a:t>The </a:t>
            </a:r>
            <a:r>
              <a:rPr b="1" lang="en-US" sz="1400" spc="-1" strike="noStrike">
                <a:solidFill>
                  <a:srgbClr val="000000"/>
                </a:solidFill>
                <a:latin typeface="Arial"/>
                <a:ea typeface="Arial"/>
              </a:rPr>
              <a:t>service timestamps log datetime </a:t>
            </a:r>
            <a:r>
              <a:rPr b="0" lang="en-US" sz="1400" spc="-1" strike="noStrike">
                <a:solidFill>
                  <a:srgbClr val="000000"/>
                </a:solidFill>
                <a:latin typeface="Arial"/>
                <a:ea typeface="Arial"/>
              </a:rPr>
              <a:t>command configures the device to use system timestamps for all messages.</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A Cisco device is configured to use syslog by specifying the logging host with the </a:t>
            </a:r>
            <a:r>
              <a:rPr b="1" lang="en-US" sz="1400" spc="-1" strike="noStrike">
                <a:solidFill>
                  <a:srgbClr val="000000"/>
                </a:solidFill>
                <a:latin typeface="Arial"/>
                <a:ea typeface="Arial"/>
              </a:rPr>
              <a:t>logging</a:t>
            </a:r>
            <a:r>
              <a:rPr b="0" lang="en-US" sz="1400" spc="-1" strike="noStrike">
                <a:solidFill>
                  <a:srgbClr val="000000"/>
                </a:solidFill>
                <a:latin typeface="Arial"/>
                <a:ea typeface="Arial"/>
              </a:rPr>
              <a:t> command and activating the logging process with the </a:t>
            </a:r>
            <a:r>
              <a:rPr b="1" lang="en-US" sz="1400" spc="-1" strike="noStrike">
                <a:solidFill>
                  <a:srgbClr val="000000"/>
                </a:solidFill>
                <a:latin typeface="Arial"/>
                <a:ea typeface="Arial"/>
              </a:rPr>
              <a:t>logging on </a:t>
            </a:r>
            <a:r>
              <a:rPr b="0" lang="en-US" sz="1400" spc="-1" strike="noStrike">
                <a:solidFill>
                  <a:srgbClr val="000000"/>
                </a:solidFill>
                <a:latin typeface="Arial"/>
                <a:ea typeface="Arial"/>
              </a:rPr>
              <a:t>command.</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It is desirable to configure devices to use NTP to synchronize time between all network devices.</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NTP uses a hierarchical system of time sources that are arranged in strata. Stratum 0 is the most authoritative time source, and it may use atomic or GPS clocks. The lower the strata number, the closer the source is to the Strata 0 authoritative source. </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NTP is configured on a device with the </a:t>
            </a:r>
            <a:r>
              <a:rPr b="1" lang="en-US" sz="1400" spc="-1" strike="noStrike">
                <a:solidFill>
                  <a:srgbClr val="000000"/>
                </a:solidFill>
                <a:latin typeface="Arial"/>
                <a:ea typeface="Arial"/>
              </a:rPr>
              <a:t>ntp server </a:t>
            </a:r>
            <a:r>
              <a:rPr b="0" lang="en-US" sz="1400" spc="-1" strike="noStrike">
                <a:solidFill>
                  <a:srgbClr val="000000"/>
                </a:solidFill>
                <a:latin typeface="Arial"/>
                <a:ea typeface="Arial"/>
              </a:rPr>
              <a:t>command.</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SNMP defines how management information is exchanged between network management applications and management agents.</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The SNMP system requires three elements and consists of an SNMP manager, SNMP agent, and the MIB.</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SNMPv1 is obsolete. SNMPv2c should be used at a minimum. SNMPv3 strongly recommended. </a:t>
            </a:r>
            <a:endParaRPr b="0" lang="en-AU" sz="1400" spc="-1" strike="noStrike">
              <a:latin typeface="Arial"/>
            </a:endParaRPr>
          </a:p>
          <a:p>
            <a:pPr marL="285840" indent="-285840">
              <a:lnSpc>
                <a:spcPts val="2001"/>
              </a:lnSpc>
              <a:buClr>
                <a:srgbClr val="000000"/>
              </a:buClr>
              <a:buFont typeface="Arial"/>
              <a:buChar char="•"/>
            </a:pPr>
            <a:r>
              <a:rPr b="0" lang="en-US" sz="1400" spc="-1" strike="noStrike">
                <a:solidFill>
                  <a:srgbClr val="000000"/>
                </a:solidFill>
                <a:latin typeface="Arial"/>
                <a:ea typeface="Arial"/>
              </a:rPr>
              <a:t>SNMPv3 authenticates and encrypts packets over the network to provide secure access to devices. </a:t>
            </a:r>
            <a:endParaRPr b="0" lang="en-AU" sz="1400" spc="-1" strike="noStrike">
              <a:latin typeface="Arial"/>
            </a:endParaRPr>
          </a:p>
        </p:txBody>
      </p:sp>
      <p:sp>
        <p:nvSpPr>
          <p:cNvPr id="594" name="PlaceHolder 3"/>
          <p:cNvSpPr>
            <a:spLocks noGrp="1"/>
          </p:cNvSpPr>
          <p:nvPr>
            <p:ph type="sldNum" idx="74"/>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2EF0D4FE-2239-4D32-86E7-47BC074040DE}"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Device Monitoring and Management Summary</a:t>
            </a:r>
            <a:endParaRPr b="0" lang="en-AU" sz="1600" spc="-1" strike="noStrike">
              <a:latin typeface="Arial"/>
            </a:endParaRPr>
          </a:p>
        </p:txBody>
      </p:sp>
      <p:sp>
        <p:nvSpPr>
          <p:cNvPr id="596"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New Terms and Commands</a:t>
            </a:r>
            <a:endParaRPr b="0" lang="en-AU" sz="2200" spc="-1" strike="noStrike">
              <a:latin typeface="Arial"/>
            </a:endParaRPr>
          </a:p>
        </p:txBody>
      </p:sp>
      <p:graphicFrame>
        <p:nvGraphicFramePr>
          <p:cNvPr id="597" name="Content Placeholder 2"/>
          <p:cNvGraphicFramePr/>
          <p:nvPr/>
        </p:nvGraphicFramePr>
        <p:xfrm>
          <a:off x="294480" y="650520"/>
          <a:ext cx="8457840" cy="3910680"/>
        </p:xfrm>
        <a:graphic>
          <a:graphicData uri="http://schemas.openxmlformats.org/drawingml/2006/table">
            <a:tbl>
              <a:tblPr/>
              <a:tblGrid>
                <a:gridCol w="3999240"/>
                <a:gridCol w="4458960"/>
              </a:tblGrid>
              <a:tr h="3911040">
                <a:tc>
                  <a:txBody>
                    <a:bodyPr anchor="t">
                      <a:noAutofit/>
                    </a:bodyPr>
                    <a:p>
                      <a:pPr marL="173160" indent="-173160">
                        <a:lnSpc>
                          <a:spcPct val="100000"/>
                        </a:lnSpc>
                        <a:spcBef>
                          <a:spcPts val="201"/>
                        </a:spcBef>
                        <a:spcAft>
                          <a:spcPts val="201"/>
                        </a:spcAft>
                        <a:buClr>
                          <a:srgbClr val="000000"/>
                        </a:buClr>
                        <a:buFont typeface="Arial"/>
                        <a:buChar char="•"/>
                      </a:pPr>
                      <a:r>
                        <a:rPr b="0" lang="en-US" sz="1400" spc="-1" strike="noStrike">
                          <a:solidFill>
                            <a:srgbClr val="000000"/>
                          </a:solidFill>
                          <a:latin typeface="Calibri"/>
                        </a:rPr>
                        <a:t>nonvolatile random-access memory (NVRAM)</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0" lang="en-US" sz="1400" spc="-1" strike="noStrike">
                          <a:solidFill>
                            <a:srgbClr val="000000"/>
                          </a:solidFill>
                          <a:latin typeface="Calibri"/>
                        </a:rPr>
                        <a:t>primary bootset</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secure boot-image</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show secure bootset</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0" lang="en-US" sz="1400" spc="-1" strike="noStrike">
                          <a:solidFill>
                            <a:srgbClr val="000000"/>
                          </a:solidFill>
                          <a:latin typeface="Calibri"/>
                        </a:rPr>
                        <a:t>Secure Copy Protocol (SCP) </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aaa new-model </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aaa authentication login default local </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aaa authorization exec default local </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ip scp server enable </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confreg 0x2142 </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config-register</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no service password-recovery </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0" lang="en-US" sz="1400" spc="-1" strike="noStrike">
                          <a:solidFill>
                            <a:srgbClr val="000000"/>
                          </a:solidFill>
                          <a:latin typeface="Calibri"/>
                        </a:rPr>
                        <a:t>Cisco Discovery Protocol (CDP)</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0" lang="en-US" sz="1400" spc="-1" strike="noStrike">
                          <a:solidFill>
                            <a:srgbClr val="000000"/>
                          </a:solidFill>
                          <a:latin typeface="Calibri"/>
                        </a:rPr>
                        <a:t>Link Layer Discovery Protocol (LLDP) </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0" lang="en-US" sz="1400" spc="-1" strike="noStrike">
                          <a:solidFill>
                            <a:srgbClr val="000000"/>
                          </a:solidFill>
                          <a:latin typeface="Calibri"/>
                        </a:rPr>
                        <a:t>Cisco AutoSecure</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0" lang="en-US" sz="1400" spc="-1" strike="noStrike">
                          <a:solidFill>
                            <a:srgbClr val="000000"/>
                          </a:solidFill>
                          <a:latin typeface="Calibri"/>
                        </a:rPr>
                        <a:t>Cisco Express Forwarding (CEF)</a:t>
                      </a:r>
                      <a:endParaRPr b="0" lang="en-AU"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nchor="t">
                      <a:noAutofit/>
                    </a:bodyPr>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auto secure </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0" lang="en-US" sz="1400" spc="-1" strike="noStrike">
                          <a:solidFill>
                            <a:srgbClr val="000000"/>
                          </a:solidFill>
                          <a:latin typeface="Calibri"/>
                        </a:rPr>
                        <a:t>dynamic routing protocols </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ip ospf message-digest-key </a:t>
                      </a:r>
                      <a:r>
                        <a:rPr b="0" i="1" lang="en-US" sz="1400" spc="-1" strike="noStrike">
                          <a:solidFill>
                            <a:srgbClr val="000000"/>
                          </a:solidFill>
                          <a:latin typeface="Calibri"/>
                        </a:rPr>
                        <a:t>key</a:t>
                      </a:r>
                      <a:r>
                        <a:rPr b="1" lang="en-US" sz="1400" spc="-1" strike="noStrike">
                          <a:solidFill>
                            <a:srgbClr val="000000"/>
                          </a:solidFill>
                          <a:latin typeface="Calibri"/>
                        </a:rPr>
                        <a:t> md5 </a:t>
                      </a:r>
                      <a:r>
                        <a:rPr b="0" i="1" lang="en-US" sz="1400" spc="-1" strike="noStrike">
                          <a:solidFill>
                            <a:srgbClr val="000000"/>
                          </a:solidFill>
                          <a:latin typeface="Calibri"/>
                        </a:rPr>
                        <a:t>password</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area </a:t>
                      </a:r>
                      <a:r>
                        <a:rPr b="0" i="1" lang="en-US" sz="1400" spc="-1" strike="noStrike">
                          <a:solidFill>
                            <a:srgbClr val="000000"/>
                          </a:solidFill>
                          <a:latin typeface="Calibri"/>
                        </a:rPr>
                        <a:t>area-id</a:t>
                      </a:r>
                      <a:r>
                        <a:rPr b="1" lang="en-US" sz="1400" spc="-1" strike="noStrike">
                          <a:solidFill>
                            <a:srgbClr val="000000"/>
                          </a:solidFill>
                          <a:latin typeface="Calibri"/>
                        </a:rPr>
                        <a:t> authentication message-digest </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ip ospf authentication message-digest </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key chain </a:t>
                      </a:r>
                      <a:r>
                        <a:rPr b="0" i="1" lang="en-US" sz="1400" spc="-1" strike="noStrike">
                          <a:solidFill>
                            <a:srgbClr val="000000"/>
                          </a:solidFill>
                          <a:latin typeface="Calibri"/>
                        </a:rPr>
                        <a:t>name</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key </a:t>
                      </a:r>
                      <a:r>
                        <a:rPr b="0" i="1" lang="en-US" sz="1400" spc="-1" strike="noStrike">
                          <a:solidFill>
                            <a:srgbClr val="000000"/>
                          </a:solidFill>
                          <a:latin typeface="Calibri"/>
                        </a:rPr>
                        <a:t>key-id</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key-string </a:t>
                      </a:r>
                      <a:r>
                        <a:rPr b="0" i="1" lang="en-US" sz="1400" spc="-1" strike="noStrike">
                          <a:solidFill>
                            <a:srgbClr val="000000"/>
                          </a:solidFill>
                          <a:latin typeface="Calibri"/>
                        </a:rPr>
                        <a:t>string</a:t>
                      </a:r>
                      <a:r>
                        <a:rPr b="1" lang="en-US" sz="1400" spc="-1" strike="noStrike">
                          <a:solidFill>
                            <a:srgbClr val="000000"/>
                          </a:solidFill>
                          <a:latin typeface="Calibri"/>
                        </a:rPr>
                        <a:t> </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cryptographic-algorithm </a:t>
                      </a:r>
                      <a:r>
                        <a:rPr b="0" lang="en-US" sz="1400" spc="-1" strike="noStrike">
                          <a:solidFill>
                            <a:srgbClr val="000000"/>
                          </a:solidFill>
                          <a:latin typeface="Calibri"/>
                        </a:rPr>
                        <a:t>{</a:t>
                      </a:r>
                      <a:r>
                        <a:rPr b="1" lang="en-US" sz="1400" spc="-1" strike="noStrike">
                          <a:solidFill>
                            <a:srgbClr val="000000"/>
                          </a:solidFill>
                          <a:latin typeface="Calibri"/>
                        </a:rPr>
                        <a:t>hmac-sha-1</a:t>
                      </a:r>
                      <a:r>
                        <a:rPr b="0" lang="en-US" sz="1400" spc="-1" strike="noStrike">
                          <a:solidFill>
                            <a:srgbClr val="000000"/>
                          </a:solidFill>
                          <a:latin typeface="Calibri"/>
                        </a:rPr>
                        <a:t> | </a:t>
                      </a:r>
                      <a:r>
                        <a:rPr b="1" lang="en-US" sz="1400" spc="-1" strike="noStrike">
                          <a:solidFill>
                            <a:srgbClr val="000000"/>
                          </a:solidFill>
                          <a:latin typeface="Calibri"/>
                        </a:rPr>
                        <a:t>hmac-sha-256</a:t>
                      </a:r>
                      <a:r>
                        <a:rPr b="0" lang="en-US" sz="1400" spc="-1" strike="noStrike">
                          <a:solidFill>
                            <a:srgbClr val="000000"/>
                          </a:solidFill>
                          <a:latin typeface="Calibri"/>
                        </a:rPr>
                        <a:t> | </a:t>
                      </a:r>
                      <a:r>
                        <a:rPr b="1" lang="en-US" sz="1400" spc="-1" strike="noStrike">
                          <a:solidFill>
                            <a:srgbClr val="000000"/>
                          </a:solidFill>
                          <a:latin typeface="Calibri"/>
                        </a:rPr>
                        <a:t>hmac-sha-384</a:t>
                      </a:r>
                      <a:r>
                        <a:rPr b="0" lang="en-US" sz="1400" spc="-1" strike="noStrike">
                          <a:solidFill>
                            <a:srgbClr val="000000"/>
                          </a:solidFill>
                          <a:latin typeface="Calibri"/>
                        </a:rPr>
                        <a:t> | </a:t>
                      </a:r>
                      <a:r>
                        <a:rPr b="1" lang="en-US" sz="1400" spc="-1" strike="noStrike">
                          <a:solidFill>
                            <a:srgbClr val="000000"/>
                          </a:solidFill>
                          <a:latin typeface="Calibri"/>
                        </a:rPr>
                        <a:t>hmac-sha-512</a:t>
                      </a:r>
                      <a:r>
                        <a:rPr b="0" lang="en-US" sz="1400" spc="-1" strike="noStrike">
                          <a:solidFill>
                            <a:srgbClr val="000000"/>
                          </a:solidFill>
                          <a:latin typeface="Calibri"/>
                        </a:rPr>
                        <a:t> | </a:t>
                      </a:r>
                      <a:r>
                        <a:rPr b="1" lang="en-US" sz="1400" spc="-1" strike="noStrike">
                          <a:solidFill>
                            <a:srgbClr val="000000"/>
                          </a:solidFill>
                          <a:latin typeface="Calibri"/>
                        </a:rPr>
                        <a:t>md5</a:t>
                      </a:r>
                      <a:r>
                        <a:rPr b="0" lang="en-US" sz="1400" spc="-1" strike="noStrike">
                          <a:solidFill>
                            <a:srgbClr val="000000"/>
                          </a:solidFill>
                          <a:latin typeface="Calibri"/>
                        </a:rPr>
                        <a:t>}</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send-lifetime start-time </a:t>
                      </a:r>
                      <a:r>
                        <a:rPr b="0" lang="en-US" sz="1400" spc="-1" strike="noStrike">
                          <a:solidFill>
                            <a:srgbClr val="000000"/>
                          </a:solidFill>
                          <a:latin typeface="Calibri"/>
                        </a:rPr>
                        <a:t>{</a:t>
                      </a:r>
                      <a:r>
                        <a:rPr b="1" lang="en-US" sz="1400" spc="-1" strike="noStrike">
                          <a:solidFill>
                            <a:srgbClr val="000000"/>
                          </a:solidFill>
                          <a:latin typeface="Calibri"/>
                        </a:rPr>
                        <a:t>infinite</a:t>
                      </a:r>
                      <a:r>
                        <a:rPr b="0" lang="en-US" sz="1400" spc="-1" strike="noStrike">
                          <a:solidFill>
                            <a:srgbClr val="000000"/>
                          </a:solidFill>
                          <a:latin typeface="Calibri"/>
                        </a:rPr>
                        <a:t> | </a:t>
                      </a:r>
                      <a:r>
                        <a:rPr b="1" lang="en-US" sz="1400" spc="-1" strike="noStrike">
                          <a:solidFill>
                            <a:srgbClr val="000000"/>
                          </a:solidFill>
                          <a:latin typeface="Calibri"/>
                        </a:rPr>
                        <a:t>end-time</a:t>
                      </a:r>
                      <a:r>
                        <a:rPr b="0" lang="en-US" sz="1400" spc="-1" strike="noStrike">
                          <a:solidFill>
                            <a:srgbClr val="000000"/>
                          </a:solidFill>
                          <a:latin typeface="Calibri"/>
                        </a:rPr>
                        <a:t> | </a:t>
                      </a:r>
                      <a:r>
                        <a:rPr b="1" lang="en-US" sz="1400" spc="-1" strike="noStrike">
                          <a:solidFill>
                            <a:srgbClr val="000000"/>
                          </a:solidFill>
                          <a:latin typeface="Calibri"/>
                        </a:rPr>
                        <a:t>duration</a:t>
                      </a:r>
                      <a:r>
                        <a:rPr b="0" lang="en-US" sz="1400" spc="-1" strike="noStrike">
                          <a:solidFill>
                            <a:srgbClr val="000000"/>
                          </a:solidFill>
                          <a:latin typeface="Calibri"/>
                        </a:rPr>
                        <a:t> </a:t>
                      </a:r>
                      <a:r>
                        <a:rPr b="0" i="1" lang="en-US" sz="1400" spc="-1" strike="noStrike">
                          <a:solidFill>
                            <a:srgbClr val="000000"/>
                          </a:solidFill>
                          <a:latin typeface="Calibri"/>
                        </a:rPr>
                        <a:t>seconds</a:t>
                      </a:r>
                      <a:r>
                        <a:rPr b="0" lang="en-US" sz="1400" spc="-1" strike="noStrike">
                          <a:solidFill>
                            <a:srgbClr val="000000"/>
                          </a:solidFill>
                          <a:latin typeface="Calibri"/>
                        </a:rPr>
                        <a:t>}</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ip ospf authentication key-chain </a:t>
                      </a:r>
                      <a:r>
                        <a:rPr b="0" i="1" lang="en-US" sz="1400" spc="-1" strike="noStrike">
                          <a:solidFill>
                            <a:srgbClr val="000000"/>
                          </a:solidFill>
                          <a:latin typeface="Calibri"/>
                        </a:rPr>
                        <a:t>name</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0" lang="en-US" sz="1400" spc="-1" strike="noStrike">
                          <a:solidFill>
                            <a:srgbClr val="000000"/>
                          </a:solidFill>
                          <a:latin typeface="Calibri"/>
                        </a:rPr>
                        <a:t>in-band and out-of-band (OOB) information flows</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0" lang="en-US" sz="1400" spc="-1" strike="noStrike">
                          <a:solidFill>
                            <a:srgbClr val="000000"/>
                          </a:solidFill>
                          <a:latin typeface="Calibri"/>
                        </a:rPr>
                        <a:t>syslog</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0" lang="en-US" sz="1400" spc="-1" strike="noStrike">
                          <a:solidFill>
                            <a:srgbClr val="000000"/>
                          </a:solidFill>
                          <a:latin typeface="Calibri"/>
                        </a:rPr>
                        <a:t>logging buffer</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service timestamps log datetime </a:t>
                      </a:r>
                      <a:endParaRPr b="0" lang="en-AU"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bl>
          </a:graphicData>
        </a:graphic>
      </p:graphicFrame>
      <p:sp>
        <p:nvSpPr>
          <p:cNvPr id="598" name="PlaceHolder 3"/>
          <p:cNvSpPr>
            <a:spLocks noGrp="1"/>
          </p:cNvSpPr>
          <p:nvPr>
            <p:ph type="sldNum" idx="75"/>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715F9B2B-5A50-431F-A068-511FA45D6E0C}"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Device Monitoring and Management Summary</a:t>
            </a:r>
            <a:endParaRPr b="0" lang="en-AU" sz="1600" spc="-1" strike="noStrike">
              <a:latin typeface="Arial"/>
            </a:endParaRPr>
          </a:p>
        </p:txBody>
      </p:sp>
      <p:sp>
        <p:nvSpPr>
          <p:cNvPr id="600"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New Terms and Commands</a:t>
            </a:r>
            <a:endParaRPr b="0" lang="en-AU" sz="2200" spc="-1" strike="noStrike">
              <a:latin typeface="Arial"/>
            </a:endParaRPr>
          </a:p>
        </p:txBody>
      </p:sp>
      <p:graphicFrame>
        <p:nvGraphicFramePr>
          <p:cNvPr id="601" name="Content Placeholder 2"/>
          <p:cNvGraphicFramePr/>
          <p:nvPr/>
        </p:nvGraphicFramePr>
        <p:xfrm>
          <a:off x="294480" y="650520"/>
          <a:ext cx="8457840" cy="3910680"/>
        </p:xfrm>
        <a:graphic>
          <a:graphicData uri="http://schemas.openxmlformats.org/drawingml/2006/table">
            <a:tbl>
              <a:tblPr/>
              <a:tblGrid>
                <a:gridCol w="3999240"/>
                <a:gridCol w="4458960"/>
              </a:tblGrid>
              <a:tr h="3911040">
                <a:tc>
                  <a:txBody>
                    <a:bodyPr anchor="t">
                      <a:noAutofit/>
                    </a:bodyPr>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logging host</a:t>
                      </a:r>
                      <a:r>
                        <a:rPr b="0" lang="en-US" sz="1400" spc="-1" strike="noStrike">
                          <a:solidFill>
                            <a:srgbClr val="000000"/>
                          </a:solidFill>
                          <a:latin typeface="Calibri"/>
                        </a:rPr>
                        <a:t> [</a:t>
                      </a:r>
                      <a:r>
                        <a:rPr b="0" i="1" lang="en-US" sz="1400" spc="-1" strike="noStrike">
                          <a:solidFill>
                            <a:srgbClr val="000000"/>
                          </a:solidFill>
                          <a:latin typeface="Calibri"/>
                        </a:rPr>
                        <a:t>hostname</a:t>
                      </a:r>
                      <a:r>
                        <a:rPr b="0" lang="en-US" sz="1400" spc="-1" strike="noStrike">
                          <a:solidFill>
                            <a:srgbClr val="000000"/>
                          </a:solidFill>
                          <a:latin typeface="Calibri"/>
                        </a:rPr>
                        <a:t> | </a:t>
                      </a:r>
                      <a:r>
                        <a:rPr b="0" i="1" lang="en-US" sz="1400" spc="-1" strike="noStrike">
                          <a:solidFill>
                            <a:srgbClr val="000000"/>
                          </a:solidFill>
                          <a:latin typeface="Calibri"/>
                        </a:rPr>
                        <a:t>ip-address</a:t>
                      </a:r>
                      <a:r>
                        <a:rPr b="0" lang="en-US" sz="1400" spc="-1" strike="noStrike">
                          <a:solidFill>
                            <a:srgbClr val="000000"/>
                          </a:solidFill>
                          <a:latin typeface="Calibri"/>
                        </a:rPr>
                        <a:t>]</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logging trap </a:t>
                      </a:r>
                      <a:r>
                        <a:rPr b="0" i="1" lang="en-US" sz="1400" spc="-1" strike="noStrike">
                          <a:solidFill>
                            <a:srgbClr val="000000"/>
                          </a:solidFill>
                          <a:latin typeface="Calibri"/>
                        </a:rPr>
                        <a:t>level</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logging source-interface </a:t>
                      </a:r>
                      <a:r>
                        <a:rPr b="0" i="1" lang="en-US" sz="1400" spc="-1" strike="noStrike">
                          <a:solidFill>
                            <a:srgbClr val="000000"/>
                          </a:solidFill>
                          <a:latin typeface="Calibri"/>
                        </a:rPr>
                        <a:t>interface</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logging on </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clock set </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0" lang="en-US" sz="1400" spc="-1" strike="noStrike">
                          <a:solidFill>
                            <a:srgbClr val="000000"/>
                          </a:solidFill>
                          <a:latin typeface="Calibri"/>
                        </a:rPr>
                        <a:t>Network Time Protocol (NTP)</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0" lang="en-US" sz="1400" spc="-1" strike="noStrike">
                          <a:solidFill>
                            <a:srgbClr val="000000"/>
                          </a:solidFill>
                          <a:latin typeface="Calibri"/>
                        </a:rPr>
                        <a:t>stratum level</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show clock detail </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ntp server </a:t>
                      </a:r>
                      <a:r>
                        <a:rPr b="0" i="1" lang="en-US" sz="1400" spc="-1" strike="noStrike">
                          <a:solidFill>
                            <a:srgbClr val="000000"/>
                          </a:solidFill>
                          <a:latin typeface="Calibri"/>
                        </a:rPr>
                        <a:t>ip-address</a:t>
                      </a:r>
                      <a:r>
                        <a:rPr b="0" lang="en-US" sz="1400" spc="-1" strike="noStrike">
                          <a:solidFill>
                            <a:srgbClr val="000000"/>
                          </a:solidFill>
                          <a:latin typeface="Calibri"/>
                        </a:rPr>
                        <a:t> </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ntp master </a:t>
                      </a:r>
                      <a:r>
                        <a:rPr b="0" lang="en-US" sz="1400" spc="-1" strike="noStrike">
                          <a:solidFill>
                            <a:srgbClr val="000000"/>
                          </a:solidFill>
                          <a:latin typeface="Calibri"/>
                        </a:rPr>
                        <a:t>[</a:t>
                      </a:r>
                      <a:r>
                        <a:rPr b="0" i="1" lang="en-US" sz="1400" spc="-1" strike="noStrike">
                          <a:solidFill>
                            <a:srgbClr val="000000"/>
                          </a:solidFill>
                          <a:latin typeface="Calibri"/>
                        </a:rPr>
                        <a:t>stratum</a:t>
                      </a:r>
                      <a:r>
                        <a:rPr b="0" lang="en-US" sz="1400" spc="-1" strike="noStrike">
                          <a:solidFill>
                            <a:srgbClr val="000000"/>
                          </a:solidFill>
                          <a:latin typeface="Calibri"/>
                        </a:rPr>
                        <a:t>] </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show ntp associations </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show ntp status </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0" lang="en-US" sz="1400" spc="-1" strike="noStrike">
                          <a:solidFill>
                            <a:srgbClr val="000000"/>
                          </a:solidFill>
                          <a:latin typeface="Calibri"/>
                        </a:rPr>
                        <a:t>Simple Network Management Protocol (SNMP)</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0" lang="en-US" sz="1400" spc="-1" strike="noStrike">
                          <a:solidFill>
                            <a:srgbClr val="000000"/>
                          </a:solidFill>
                          <a:latin typeface="Calibri"/>
                        </a:rPr>
                        <a:t>SNMP manager</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0" lang="en-US" sz="1400" spc="-1" strike="noStrike">
                          <a:solidFill>
                            <a:srgbClr val="000000"/>
                          </a:solidFill>
                          <a:latin typeface="Calibri"/>
                        </a:rPr>
                        <a:t>SNMP agent</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0" lang="en-US" sz="1400" spc="-1" strike="noStrike">
                          <a:solidFill>
                            <a:srgbClr val="000000"/>
                          </a:solidFill>
                          <a:latin typeface="Calibri"/>
                        </a:rPr>
                        <a:t>Management Information Base (MIB)</a:t>
                      </a:r>
                      <a:endParaRPr b="0" lang="en-AU"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nchor="t">
                      <a:noAutofit/>
                    </a:bodyPr>
                    <a:p>
                      <a:pPr marL="173160" indent="-173160">
                        <a:lnSpc>
                          <a:spcPct val="100000"/>
                        </a:lnSpc>
                        <a:spcBef>
                          <a:spcPts val="201"/>
                        </a:spcBef>
                        <a:spcAft>
                          <a:spcPts val="201"/>
                        </a:spcAft>
                        <a:buClr>
                          <a:srgbClr val="000000"/>
                        </a:buClr>
                        <a:buFont typeface="Arial"/>
                        <a:buChar char="•"/>
                      </a:pPr>
                      <a:r>
                        <a:rPr b="0" lang="en-US" sz="1400" spc="-1" strike="noStrike">
                          <a:solidFill>
                            <a:srgbClr val="000000"/>
                          </a:solidFill>
                          <a:latin typeface="Calibri"/>
                        </a:rPr>
                        <a:t>network management system (NMS)</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0" lang="en-US" sz="1400" spc="-1" strike="noStrike">
                          <a:solidFill>
                            <a:srgbClr val="000000"/>
                          </a:solidFill>
                          <a:latin typeface="Calibri"/>
                        </a:rPr>
                        <a:t>get, set, and traps</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get-request</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get-next-request</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get-bulk-request</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get-response</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set-request</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0" lang="en-US" sz="1400" spc="-1" strike="noStrike">
                          <a:solidFill>
                            <a:srgbClr val="000000"/>
                          </a:solidFill>
                          <a:latin typeface="Calibri"/>
                        </a:rPr>
                        <a:t>MIB object ID (OID)</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0" lang="en-US" sz="1400" spc="-1" strike="noStrike">
                          <a:solidFill>
                            <a:srgbClr val="000000"/>
                          </a:solidFill>
                          <a:latin typeface="Calibri"/>
                        </a:rPr>
                        <a:t>SNMPv1, SNMPv2c, and SNMPv3 </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snmp-server</a:t>
                      </a:r>
                      <a:r>
                        <a:rPr b="0" lang="en-US" sz="1400" spc="-1" strike="noStrike">
                          <a:solidFill>
                            <a:srgbClr val="000000"/>
                          </a:solidFill>
                          <a:latin typeface="Calibri"/>
                        </a:rPr>
                        <a:t> </a:t>
                      </a:r>
                      <a:r>
                        <a:rPr b="1" lang="en-US" sz="1400" spc="-1" strike="noStrike">
                          <a:solidFill>
                            <a:srgbClr val="000000"/>
                          </a:solidFill>
                          <a:latin typeface="Calibri"/>
                        </a:rPr>
                        <a:t>view</a:t>
                      </a:r>
                      <a:r>
                        <a:rPr b="0" lang="en-US" sz="1400" spc="-1" strike="noStrike">
                          <a:solidFill>
                            <a:srgbClr val="000000"/>
                          </a:solidFill>
                          <a:latin typeface="Calibri"/>
                        </a:rPr>
                        <a:t> </a:t>
                      </a:r>
                      <a:r>
                        <a:rPr b="0" i="1" lang="en-US" sz="1400" spc="-1" strike="noStrike">
                          <a:solidFill>
                            <a:srgbClr val="000000"/>
                          </a:solidFill>
                          <a:latin typeface="Calibri"/>
                        </a:rPr>
                        <a:t>view-name</a:t>
                      </a:r>
                      <a:r>
                        <a:rPr b="0" lang="en-US" sz="1400" spc="-1" strike="noStrike">
                          <a:solidFill>
                            <a:srgbClr val="000000"/>
                          </a:solidFill>
                          <a:latin typeface="Calibri"/>
                        </a:rPr>
                        <a:t> </a:t>
                      </a:r>
                      <a:r>
                        <a:rPr b="0" i="1" lang="en-US" sz="1400" spc="-1" strike="noStrike">
                          <a:solidFill>
                            <a:srgbClr val="000000"/>
                          </a:solidFill>
                          <a:latin typeface="Calibri"/>
                        </a:rPr>
                        <a:t>oid-tree</a:t>
                      </a:r>
                      <a:r>
                        <a:rPr b="0" lang="en-US" sz="1400" spc="-1" strike="noStrike">
                          <a:solidFill>
                            <a:srgbClr val="000000"/>
                          </a:solidFill>
                          <a:latin typeface="Calibri"/>
                        </a:rPr>
                        <a:t> </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snmp-server</a:t>
                      </a:r>
                      <a:r>
                        <a:rPr b="0" lang="en-US" sz="1400" spc="-1" strike="noStrike">
                          <a:solidFill>
                            <a:srgbClr val="000000"/>
                          </a:solidFill>
                          <a:latin typeface="Calibri"/>
                        </a:rPr>
                        <a:t> </a:t>
                      </a:r>
                      <a:r>
                        <a:rPr b="1" lang="en-US" sz="1400" spc="-1" strike="noStrike">
                          <a:solidFill>
                            <a:srgbClr val="000000"/>
                          </a:solidFill>
                          <a:latin typeface="Calibri"/>
                        </a:rPr>
                        <a:t>group</a:t>
                      </a:r>
                      <a:r>
                        <a:rPr b="0" lang="en-US" sz="1400" spc="-1" strike="noStrike">
                          <a:solidFill>
                            <a:srgbClr val="000000"/>
                          </a:solidFill>
                          <a:latin typeface="Calibri"/>
                        </a:rPr>
                        <a:t> </a:t>
                      </a:r>
                      <a:r>
                        <a:rPr b="0" i="1" lang="en-US" sz="1400" spc="-1" strike="noStrike">
                          <a:solidFill>
                            <a:srgbClr val="000000"/>
                          </a:solidFill>
                          <a:latin typeface="Calibri"/>
                        </a:rPr>
                        <a:t>group-name</a:t>
                      </a:r>
                      <a:r>
                        <a:rPr b="0" lang="en-US" sz="1400" spc="-1" strike="noStrike">
                          <a:solidFill>
                            <a:srgbClr val="000000"/>
                          </a:solidFill>
                          <a:latin typeface="Calibri"/>
                        </a:rPr>
                        <a:t> </a:t>
                      </a:r>
                      <a:r>
                        <a:rPr b="1" lang="en-US" sz="1400" spc="-1" strike="noStrike">
                          <a:solidFill>
                            <a:srgbClr val="000000"/>
                          </a:solidFill>
                          <a:latin typeface="Calibri"/>
                        </a:rPr>
                        <a:t>v3 priv read </a:t>
                      </a:r>
                      <a:r>
                        <a:rPr b="0" i="1" lang="en-US" sz="1400" spc="-1" strike="noStrike">
                          <a:solidFill>
                            <a:srgbClr val="000000"/>
                          </a:solidFill>
                          <a:latin typeface="Calibri"/>
                        </a:rPr>
                        <a:t>view-name</a:t>
                      </a:r>
                      <a:r>
                        <a:rPr b="0" lang="en-US" sz="1400" spc="-1" strike="noStrike">
                          <a:solidFill>
                            <a:srgbClr val="000000"/>
                          </a:solidFill>
                          <a:latin typeface="Calibri"/>
                        </a:rPr>
                        <a:t> </a:t>
                      </a:r>
                      <a:r>
                        <a:rPr b="1" lang="en-US" sz="1400" spc="-1" strike="noStrike">
                          <a:solidFill>
                            <a:srgbClr val="000000"/>
                          </a:solidFill>
                          <a:latin typeface="Calibri"/>
                        </a:rPr>
                        <a:t>access</a:t>
                      </a:r>
                      <a:r>
                        <a:rPr b="0" lang="en-US" sz="1400" spc="-1" strike="noStrike">
                          <a:solidFill>
                            <a:srgbClr val="000000"/>
                          </a:solidFill>
                          <a:latin typeface="Calibri"/>
                        </a:rPr>
                        <a:t> [</a:t>
                      </a:r>
                      <a:r>
                        <a:rPr b="0" i="1" lang="en-US" sz="1400" spc="-1" strike="noStrike">
                          <a:solidFill>
                            <a:srgbClr val="000000"/>
                          </a:solidFill>
                          <a:latin typeface="Calibri"/>
                        </a:rPr>
                        <a:t>acl-number</a:t>
                      </a:r>
                      <a:r>
                        <a:rPr b="0" lang="en-US" sz="1400" spc="-1" strike="noStrike">
                          <a:solidFill>
                            <a:srgbClr val="000000"/>
                          </a:solidFill>
                          <a:latin typeface="Calibri"/>
                        </a:rPr>
                        <a:t> | </a:t>
                      </a:r>
                      <a:r>
                        <a:rPr b="0" i="1" lang="en-US" sz="1400" spc="-1" strike="noStrike">
                          <a:solidFill>
                            <a:srgbClr val="000000"/>
                          </a:solidFill>
                          <a:latin typeface="Calibri"/>
                        </a:rPr>
                        <a:t>acl-name</a:t>
                      </a:r>
                      <a:r>
                        <a:rPr b="0" lang="en-US" sz="1400" spc="-1" strike="noStrike">
                          <a:solidFill>
                            <a:srgbClr val="000000"/>
                          </a:solidFill>
                          <a:latin typeface="Calibri"/>
                        </a:rPr>
                        <a:t>]</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snmp-server user </a:t>
                      </a:r>
                      <a:r>
                        <a:rPr b="0" i="1" lang="en-US" sz="1400" spc="-1" strike="noStrike">
                          <a:solidFill>
                            <a:srgbClr val="000000"/>
                          </a:solidFill>
                          <a:latin typeface="Calibri"/>
                        </a:rPr>
                        <a:t>username group-name</a:t>
                      </a:r>
                      <a:r>
                        <a:rPr b="0" lang="en-US" sz="1400" spc="-1" strike="noStrike">
                          <a:solidFill>
                            <a:srgbClr val="000000"/>
                          </a:solidFill>
                          <a:latin typeface="Calibri"/>
                        </a:rPr>
                        <a:t> </a:t>
                      </a:r>
                      <a:r>
                        <a:rPr b="1" lang="en-US" sz="1400" spc="-1" strike="noStrike">
                          <a:solidFill>
                            <a:srgbClr val="000000"/>
                          </a:solidFill>
                          <a:latin typeface="Calibri"/>
                        </a:rPr>
                        <a:t>v3 auth </a:t>
                      </a:r>
                      <a:r>
                        <a:rPr b="0" lang="en-US" sz="1400" spc="-1" strike="noStrike">
                          <a:solidFill>
                            <a:srgbClr val="000000"/>
                          </a:solidFill>
                          <a:latin typeface="Calibri"/>
                        </a:rPr>
                        <a:t>{</a:t>
                      </a:r>
                      <a:r>
                        <a:rPr b="1" lang="en-US" sz="1400" spc="-1" strike="noStrike">
                          <a:solidFill>
                            <a:srgbClr val="000000"/>
                          </a:solidFill>
                          <a:latin typeface="Calibri"/>
                        </a:rPr>
                        <a:t>md5</a:t>
                      </a:r>
                      <a:r>
                        <a:rPr b="0" lang="en-US" sz="1400" spc="-1" strike="noStrike">
                          <a:solidFill>
                            <a:srgbClr val="000000"/>
                          </a:solidFill>
                          <a:latin typeface="Calibri"/>
                        </a:rPr>
                        <a:t> | </a:t>
                      </a:r>
                      <a:r>
                        <a:rPr b="1" lang="en-US" sz="1400" spc="-1" strike="noStrike">
                          <a:solidFill>
                            <a:srgbClr val="000000"/>
                          </a:solidFill>
                          <a:latin typeface="Calibri"/>
                        </a:rPr>
                        <a:t>sha</a:t>
                      </a:r>
                      <a:r>
                        <a:rPr b="0" lang="en-US" sz="1400" spc="-1" strike="noStrike">
                          <a:solidFill>
                            <a:srgbClr val="000000"/>
                          </a:solidFill>
                          <a:latin typeface="Calibri"/>
                        </a:rPr>
                        <a:t>} </a:t>
                      </a:r>
                      <a:r>
                        <a:rPr b="0" i="1" lang="en-US" sz="1400" spc="-1" strike="noStrike">
                          <a:solidFill>
                            <a:srgbClr val="000000"/>
                          </a:solidFill>
                          <a:latin typeface="Calibri"/>
                        </a:rPr>
                        <a:t>auth-password</a:t>
                      </a:r>
                      <a:r>
                        <a:rPr b="0" lang="en-US" sz="1400" spc="-1" strike="noStrike">
                          <a:solidFill>
                            <a:srgbClr val="000000"/>
                          </a:solidFill>
                          <a:latin typeface="Calibri"/>
                        </a:rPr>
                        <a:t> </a:t>
                      </a:r>
                      <a:r>
                        <a:rPr b="1" lang="en-US" sz="1400" spc="-1" strike="noStrike">
                          <a:solidFill>
                            <a:srgbClr val="000000"/>
                          </a:solidFill>
                          <a:latin typeface="Calibri"/>
                        </a:rPr>
                        <a:t>priv</a:t>
                      </a:r>
                      <a:r>
                        <a:rPr b="0" lang="en-US" sz="1400" spc="-1" strike="noStrike">
                          <a:solidFill>
                            <a:srgbClr val="000000"/>
                          </a:solidFill>
                          <a:latin typeface="Calibri"/>
                        </a:rPr>
                        <a:t> {</a:t>
                      </a:r>
                      <a:r>
                        <a:rPr b="1" lang="en-US" sz="1400" spc="-1" strike="noStrike">
                          <a:solidFill>
                            <a:srgbClr val="000000"/>
                          </a:solidFill>
                          <a:latin typeface="Calibri"/>
                        </a:rPr>
                        <a:t>des</a:t>
                      </a:r>
                      <a:r>
                        <a:rPr b="0" lang="en-US" sz="1400" spc="-1" strike="noStrike">
                          <a:solidFill>
                            <a:srgbClr val="000000"/>
                          </a:solidFill>
                          <a:latin typeface="Calibri"/>
                        </a:rPr>
                        <a:t> | </a:t>
                      </a:r>
                      <a:r>
                        <a:rPr b="1" lang="en-US" sz="1400" spc="-1" strike="noStrike">
                          <a:solidFill>
                            <a:srgbClr val="000000"/>
                          </a:solidFill>
                          <a:latin typeface="Calibri"/>
                        </a:rPr>
                        <a:t>3des</a:t>
                      </a:r>
                      <a:r>
                        <a:rPr b="0" lang="en-US" sz="1400" spc="-1" strike="noStrike">
                          <a:solidFill>
                            <a:srgbClr val="000000"/>
                          </a:solidFill>
                          <a:latin typeface="Calibri"/>
                        </a:rPr>
                        <a:t> | </a:t>
                      </a:r>
                      <a:r>
                        <a:rPr b="1" lang="en-US" sz="1400" spc="-1" strike="noStrike">
                          <a:solidFill>
                            <a:srgbClr val="000000"/>
                          </a:solidFill>
                          <a:latin typeface="Calibri"/>
                        </a:rPr>
                        <a:t>aes</a:t>
                      </a:r>
                      <a:r>
                        <a:rPr b="0" lang="en-US" sz="1400" spc="-1" strike="noStrike">
                          <a:solidFill>
                            <a:srgbClr val="000000"/>
                          </a:solidFill>
                          <a:latin typeface="Calibri"/>
                        </a:rPr>
                        <a:t> {</a:t>
                      </a:r>
                      <a:r>
                        <a:rPr b="1" lang="en-US" sz="1400" spc="-1" strike="noStrike">
                          <a:solidFill>
                            <a:srgbClr val="000000"/>
                          </a:solidFill>
                          <a:latin typeface="Calibri"/>
                        </a:rPr>
                        <a:t>128</a:t>
                      </a:r>
                      <a:r>
                        <a:rPr b="0" lang="en-US" sz="1400" spc="-1" strike="noStrike">
                          <a:solidFill>
                            <a:srgbClr val="000000"/>
                          </a:solidFill>
                          <a:latin typeface="Calibri"/>
                        </a:rPr>
                        <a:t> | </a:t>
                      </a:r>
                      <a:r>
                        <a:rPr b="1" lang="en-US" sz="1400" spc="-1" strike="noStrike">
                          <a:solidFill>
                            <a:srgbClr val="000000"/>
                          </a:solidFill>
                          <a:latin typeface="Calibri"/>
                        </a:rPr>
                        <a:t>192</a:t>
                      </a:r>
                      <a:r>
                        <a:rPr b="0" lang="en-US" sz="1400" spc="-1" strike="noStrike">
                          <a:solidFill>
                            <a:srgbClr val="000000"/>
                          </a:solidFill>
                          <a:latin typeface="Calibri"/>
                        </a:rPr>
                        <a:t> | </a:t>
                      </a:r>
                      <a:r>
                        <a:rPr b="1" lang="en-US" sz="1400" spc="-1" strike="noStrike">
                          <a:solidFill>
                            <a:srgbClr val="000000"/>
                          </a:solidFill>
                          <a:latin typeface="Calibri"/>
                        </a:rPr>
                        <a:t>256</a:t>
                      </a:r>
                      <a:r>
                        <a:rPr b="0" lang="en-US" sz="1400" spc="-1" strike="noStrike">
                          <a:solidFill>
                            <a:srgbClr val="000000"/>
                          </a:solidFill>
                          <a:latin typeface="Calibri"/>
                        </a:rPr>
                        <a:t>}} </a:t>
                      </a:r>
                      <a:r>
                        <a:rPr b="0" i="1" lang="en-US" sz="1400" spc="-1" strike="noStrike">
                          <a:solidFill>
                            <a:srgbClr val="000000"/>
                          </a:solidFill>
                          <a:latin typeface="Calibri"/>
                        </a:rPr>
                        <a:t>priv-password</a:t>
                      </a:r>
                      <a:endParaRPr b="0" lang="en-AU" sz="1400" spc="-1" strike="noStrike">
                        <a:latin typeface="Arial"/>
                      </a:endParaRPr>
                    </a:p>
                    <a:p>
                      <a:pPr marL="173160" indent="-173160">
                        <a:lnSpc>
                          <a:spcPct val="100000"/>
                        </a:lnSpc>
                        <a:spcBef>
                          <a:spcPts val="201"/>
                        </a:spcBef>
                        <a:spcAft>
                          <a:spcPts val="201"/>
                        </a:spcAft>
                        <a:buClr>
                          <a:srgbClr val="000000"/>
                        </a:buClr>
                        <a:buFont typeface="Arial"/>
                        <a:buChar char="•"/>
                      </a:pPr>
                      <a:r>
                        <a:rPr b="1" lang="en-US" sz="1400" spc="-1" strike="noStrike">
                          <a:solidFill>
                            <a:srgbClr val="000000"/>
                          </a:solidFill>
                          <a:latin typeface="Calibri"/>
                        </a:rPr>
                        <a:t>show snmp user </a:t>
                      </a:r>
                      <a:endParaRPr b="0" lang="en-AU"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bl>
          </a:graphicData>
        </a:graphic>
      </p:graphicFrame>
      <p:sp>
        <p:nvSpPr>
          <p:cNvPr id="602" name="PlaceHolder 3"/>
          <p:cNvSpPr>
            <a:spLocks noGrp="1"/>
          </p:cNvSpPr>
          <p:nvPr>
            <p:ph type="sldNum" idx="76"/>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47BF5F8C-CAE7-4117-90A7-751645F122E9}"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transition spd="slow">
    <p:wipe dir="l"/>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Secure Cisco IOS Image and Configuration Files</a:t>
            </a:r>
            <a:endParaRPr b="0" lang="en-AU" sz="1600" spc="-1" strike="noStrike">
              <a:latin typeface="Arial"/>
            </a:endParaRPr>
          </a:p>
        </p:txBody>
      </p:sp>
      <p:sp>
        <p:nvSpPr>
          <p:cNvPr id="299"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The Primary Bootset Image</a:t>
            </a:r>
            <a:endParaRPr b="0" lang="en-AU" sz="2200" spc="-1" strike="noStrike">
              <a:latin typeface="Arial"/>
            </a:endParaRPr>
          </a:p>
        </p:txBody>
      </p:sp>
      <p:sp>
        <p:nvSpPr>
          <p:cNvPr id="300" name="Object4"/>
          <p:cNvSpPr/>
          <p:nvPr/>
        </p:nvSpPr>
        <p:spPr>
          <a:xfrm>
            <a:off x="0" y="734040"/>
            <a:ext cx="9278280" cy="2571120"/>
          </a:xfrm>
          <a:prstGeom prst="rect">
            <a:avLst/>
          </a:prstGeom>
          <a:noFill/>
          <a:ln w="0">
            <a:noFill/>
          </a:ln>
        </p:spPr>
        <p:style>
          <a:lnRef idx="0"/>
          <a:fillRef idx="0"/>
          <a:effectRef idx="0"/>
          <a:fontRef idx="minor"/>
        </p:style>
        <p:txBody>
          <a:bodyPr lIns="90000" rIns="90000" tIns="45000" bIns="45000" anchor="t">
            <a:noAutofit/>
          </a:bodyPr>
          <a:p>
            <a:pPr>
              <a:lnSpc>
                <a:spcPts val="2001"/>
              </a:lnSpc>
              <a:buNone/>
            </a:pPr>
            <a:r>
              <a:rPr b="0" lang="en-US" sz="1600" spc="-1" strike="noStrike">
                <a:solidFill>
                  <a:srgbClr val="000000"/>
                </a:solidFill>
                <a:latin typeface="Arial"/>
                <a:ea typeface="DejaVu Sans"/>
              </a:rPr>
              <a:t>Restore a primary bootset from a secure archive after the router has been tampered with, as follows:</a:t>
            </a:r>
            <a:endParaRPr b="0" lang="en-AU" sz="1600" spc="-1" strike="noStrike">
              <a:latin typeface="Arial"/>
            </a:endParaRPr>
          </a:p>
          <a:p>
            <a:pPr>
              <a:lnSpc>
                <a:spcPts val="2001"/>
              </a:lnSpc>
              <a:buNone/>
            </a:pPr>
            <a:endParaRPr b="0" lang="en-AU" sz="1500" spc="-1" strike="noStrike">
              <a:latin typeface="Arial"/>
            </a:endParaRPr>
          </a:p>
          <a:p>
            <a:pPr>
              <a:lnSpc>
                <a:spcPct val="100000"/>
              </a:lnSpc>
              <a:buNone/>
            </a:pPr>
            <a:r>
              <a:rPr b="1" lang="en-US" sz="1500" spc="-1" strike="noStrike">
                <a:solidFill>
                  <a:srgbClr val="000000"/>
                </a:solidFill>
                <a:latin typeface="Arial"/>
                <a:ea typeface="DejaVu Sans"/>
              </a:rPr>
              <a:t>Step 1</a:t>
            </a:r>
            <a:r>
              <a:rPr b="0" lang="en-US" sz="1500" spc="-1" strike="noStrike">
                <a:solidFill>
                  <a:srgbClr val="000000"/>
                </a:solidFill>
                <a:latin typeface="Arial"/>
                <a:ea typeface="DejaVu Sans"/>
              </a:rPr>
              <a:t>. Reload the router using the </a:t>
            </a:r>
            <a:r>
              <a:rPr b="1" lang="en-US" sz="1500" spc="-1" strike="noStrike">
                <a:solidFill>
                  <a:srgbClr val="000000"/>
                </a:solidFill>
                <a:latin typeface="Arial"/>
                <a:ea typeface="DejaVu Sans"/>
              </a:rPr>
              <a:t>reload</a:t>
            </a:r>
            <a:r>
              <a:rPr b="0" lang="en-US" sz="1500" spc="-1" strike="noStrike">
                <a:solidFill>
                  <a:srgbClr val="000000"/>
                </a:solidFill>
                <a:latin typeface="Arial"/>
                <a:ea typeface="DejaVu Sans"/>
              </a:rPr>
              <a:t> command. If necessary, issue the break sequence to enter ROM monitor (ROMmon) mode.</a:t>
            </a:r>
            <a:endParaRPr b="0" lang="en-AU" sz="1500" spc="-1" strike="noStrike">
              <a:latin typeface="Arial"/>
            </a:endParaRPr>
          </a:p>
          <a:p>
            <a:pPr>
              <a:lnSpc>
                <a:spcPct val="100000"/>
              </a:lnSpc>
              <a:buNone/>
            </a:pPr>
            <a:endParaRPr b="0" lang="en-AU" sz="1500" spc="-1" strike="noStrike">
              <a:latin typeface="Arial"/>
            </a:endParaRPr>
          </a:p>
          <a:p>
            <a:pPr>
              <a:lnSpc>
                <a:spcPct val="100000"/>
              </a:lnSpc>
              <a:buNone/>
            </a:pPr>
            <a:r>
              <a:rPr b="1" lang="en-US" sz="1500" spc="-1" strike="noStrike">
                <a:solidFill>
                  <a:srgbClr val="000000"/>
                </a:solidFill>
                <a:latin typeface="Arial"/>
                <a:ea typeface="DejaVu Sans"/>
              </a:rPr>
              <a:t>Step 2</a:t>
            </a:r>
            <a:r>
              <a:rPr b="0" lang="en-US" sz="1500" spc="-1" strike="noStrike">
                <a:solidFill>
                  <a:srgbClr val="000000"/>
                </a:solidFill>
                <a:latin typeface="Arial"/>
                <a:ea typeface="DejaVu Sans"/>
              </a:rPr>
              <a:t>. From ROMmon mode, enter the </a:t>
            </a:r>
            <a:r>
              <a:rPr b="1" lang="en-US" sz="1500" spc="-1" strike="noStrike">
                <a:solidFill>
                  <a:srgbClr val="000000"/>
                </a:solidFill>
                <a:latin typeface="Arial"/>
                <a:ea typeface="DejaVu Sans"/>
              </a:rPr>
              <a:t>dir</a:t>
            </a:r>
            <a:r>
              <a:rPr b="0" lang="en-US" sz="1500" spc="-1" strike="noStrike">
                <a:solidFill>
                  <a:srgbClr val="000000"/>
                </a:solidFill>
                <a:latin typeface="Arial"/>
                <a:ea typeface="DejaVu Sans"/>
              </a:rPr>
              <a:t> command to list the contents of the device that contains the secure bootset file.</a:t>
            </a:r>
            <a:endParaRPr b="0" lang="en-AU" sz="1500" spc="-1" strike="noStrike">
              <a:latin typeface="Arial"/>
            </a:endParaRPr>
          </a:p>
          <a:p>
            <a:pPr>
              <a:lnSpc>
                <a:spcPct val="100000"/>
              </a:lnSpc>
              <a:buNone/>
            </a:pPr>
            <a:endParaRPr b="0" lang="en-AU" sz="1500" spc="-1" strike="noStrike">
              <a:latin typeface="Arial"/>
            </a:endParaRPr>
          </a:p>
          <a:p>
            <a:pPr>
              <a:lnSpc>
                <a:spcPct val="100000"/>
              </a:lnSpc>
              <a:buNone/>
            </a:pPr>
            <a:r>
              <a:rPr b="1" lang="en-US" sz="1500" spc="-1" strike="noStrike">
                <a:solidFill>
                  <a:srgbClr val="000000"/>
                </a:solidFill>
                <a:latin typeface="Arial"/>
                <a:ea typeface="DejaVu Sans"/>
              </a:rPr>
              <a:t>Step 3</a:t>
            </a:r>
            <a:r>
              <a:rPr b="0" lang="en-US" sz="1500" spc="-1" strike="noStrike">
                <a:solidFill>
                  <a:srgbClr val="000000"/>
                </a:solidFill>
                <a:latin typeface="Arial"/>
                <a:ea typeface="DejaVu Sans"/>
              </a:rPr>
              <a:t>. Boot the router with the secure bootset image using the </a:t>
            </a:r>
            <a:r>
              <a:rPr b="1" lang="en-US" sz="1500" spc="-1" strike="noStrike">
                <a:solidFill>
                  <a:srgbClr val="000000"/>
                </a:solidFill>
                <a:latin typeface="Arial"/>
                <a:ea typeface="DejaVu Sans"/>
              </a:rPr>
              <a:t>boot</a:t>
            </a:r>
            <a:r>
              <a:rPr b="0" lang="en-US" sz="1500" spc="-1" strike="noStrike">
                <a:solidFill>
                  <a:srgbClr val="000000"/>
                </a:solidFill>
                <a:latin typeface="Arial"/>
                <a:ea typeface="DejaVu Sans"/>
              </a:rPr>
              <a:t> command followed by the flash memory location (e.g. flash0), a colon, and the filename found in Step 2.</a:t>
            </a:r>
            <a:endParaRPr b="0" lang="en-AU" sz="1500" spc="-1" strike="noStrike">
              <a:latin typeface="Arial"/>
            </a:endParaRPr>
          </a:p>
          <a:p>
            <a:pPr>
              <a:lnSpc>
                <a:spcPct val="100000"/>
              </a:lnSpc>
              <a:buNone/>
            </a:pPr>
            <a:endParaRPr b="0" lang="en-AU" sz="1500" spc="-1" strike="noStrike">
              <a:latin typeface="Arial"/>
            </a:endParaRPr>
          </a:p>
          <a:p>
            <a:pPr>
              <a:lnSpc>
                <a:spcPct val="100000"/>
              </a:lnSpc>
              <a:buNone/>
            </a:pPr>
            <a:r>
              <a:rPr b="1" lang="en-US" sz="1500" spc="-1" strike="noStrike">
                <a:solidFill>
                  <a:srgbClr val="000000"/>
                </a:solidFill>
                <a:latin typeface="Arial"/>
                <a:ea typeface="DejaVu Sans"/>
              </a:rPr>
              <a:t>Step 4</a:t>
            </a:r>
            <a:r>
              <a:rPr b="0" lang="en-US" sz="1500" spc="-1" strike="noStrike">
                <a:solidFill>
                  <a:srgbClr val="000000"/>
                </a:solidFill>
                <a:latin typeface="Arial"/>
                <a:ea typeface="DejaVu Sans"/>
              </a:rPr>
              <a:t>. Enter global configuration mode and restore the secure configuration to a filename of your choice using the </a:t>
            </a:r>
            <a:r>
              <a:rPr b="1" lang="en-US" sz="1500" spc="-1" strike="noStrike">
                <a:solidFill>
                  <a:srgbClr val="000000"/>
                </a:solidFill>
                <a:latin typeface="Arial"/>
                <a:ea typeface="DejaVu Sans"/>
              </a:rPr>
              <a:t>secure boot-config restore</a:t>
            </a:r>
            <a:r>
              <a:rPr b="0" lang="en-US" sz="1500" spc="-1" strike="noStrike">
                <a:solidFill>
                  <a:srgbClr val="000000"/>
                </a:solidFill>
                <a:latin typeface="Arial"/>
                <a:ea typeface="DejaVu Sans"/>
              </a:rPr>
              <a:t> command followed by the flash memory location (e.g. flash0), a colon, and a filename of your choice. In the figure, the filename rescue-cfg is used.</a:t>
            </a:r>
            <a:endParaRPr b="0" lang="en-AU" sz="1500" spc="-1" strike="noStrike">
              <a:latin typeface="Arial"/>
            </a:endParaRPr>
          </a:p>
          <a:p>
            <a:pPr>
              <a:lnSpc>
                <a:spcPct val="100000"/>
              </a:lnSpc>
              <a:buNone/>
            </a:pPr>
            <a:endParaRPr b="0" lang="en-AU" sz="1500" spc="-1" strike="noStrike">
              <a:latin typeface="Arial"/>
            </a:endParaRPr>
          </a:p>
          <a:p>
            <a:pPr>
              <a:lnSpc>
                <a:spcPct val="100000"/>
              </a:lnSpc>
              <a:buNone/>
            </a:pPr>
            <a:r>
              <a:rPr b="1" lang="en-US" sz="1500" spc="-1" strike="noStrike">
                <a:solidFill>
                  <a:srgbClr val="000000"/>
                </a:solidFill>
                <a:latin typeface="Arial"/>
                <a:ea typeface="DejaVu Sans"/>
              </a:rPr>
              <a:t>Step 5</a:t>
            </a:r>
            <a:r>
              <a:rPr b="0" lang="en-US" sz="1500" spc="-1" strike="noStrike">
                <a:solidFill>
                  <a:srgbClr val="000000"/>
                </a:solidFill>
                <a:latin typeface="Arial"/>
                <a:ea typeface="DejaVu Sans"/>
              </a:rPr>
              <a:t>. Exit global configuration mode and issue the </a:t>
            </a:r>
            <a:r>
              <a:rPr b="1" lang="en-US" sz="1500" spc="-1" strike="noStrike">
                <a:solidFill>
                  <a:srgbClr val="000000"/>
                </a:solidFill>
                <a:latin typeface="Arial"/>
                <a:ea typeface="DejaVu Sans"/>
              </a:rPr>
              <a:t>copy</a:t>
            </a:r>
            <a:r>
              <a:rPr b="0" lang="en-US" sz="1500" spc="-1" strike="noStrike">
                <a:solidFill>
                  <a:srgbClr val="000000"/>
                </a:solidFill>
                <a:latin typeface="Arial"/>
                <a:ea typeface="DejaVu Sans"/>
              </a:rPr>
              <a:t> command to copy the rescued configuration file to the running configuration.</a:t>
            </a:r>
            <a:endParaRPr b="0" lang="en-AU" sz="1500" spc="-1" strike="noStrike">
              <a:latin typeface="Arial"/>
            </a:endParaRPr>
          </a:p>
          <a:p>
            <a:pPr>
              <a:lnSpc>
                <a:spcPct val="100000"/>
              </a:lnSpc>
              <a:buNone/>
            </a:pPr>
            <a:endParaRPr b="0" lang="en-AU" sz="1400" spc="-1" strike="noStrike">
              <a:latin typeface="Arial"/>
            </a:endParaRPr>
          </a:p>
          <a:p>
            <a:pPr>
              <a:lnSpc>
                <a:spcPts val="2001"/>
              </a:lnSpc>
              <a:buNone/>
            </a:pPr>
            <a:endParaRPr b="0" lang="en-AU" sz="1400" spc="-1" strike="noStrike">
              <a:latin typeface="Arial"/>
            </a:endParaRPr>
          </a:p>
        </p:txBody>
      </p:sp>
      <p:sp>
        <p:nvSpPr>
          <p:cNvPr id="301" name="PlaceHolder 3"/>
          <p:cNvSpPr>
            <a:spLocks noGrp="1"/>
          </p:cNvSpPr>
          <p:nvPr>
            <p:ph type="sldNum" idx="11"/>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78756140-D364-43A9-8BB9-C37D26D2533D}"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p:nvPr>
        </p:nvSpPr>
        <p:spPr>
          <a:xfrm>
            <a:off x="0" y="0"/>
            <a:ext cx="9143280" cy="273600"/>
          </a:xfrm>
          <a:prstGeom prst="rect">
            <a:avLst/>
          </a:prstGeom>
          <a:noFill/>
          <a:ln w="0">
            <a:noFill/>
          </a:ln>
        </p:spPr>
        <p:txBody>
          <a:bodyPr lIns="90000" rIns="90000" tIns="45000" bIns="45000" anchor="t">
            <a:noAutofit/>
          </a:bodyPr>
          <a:p>
            <a:pPr>
              <a:lnSpc>
                <a:spcPct val="100000"/>
              </a:lnSpc>
              <a:spcBef>
                <a:spcPts val="320"/>
              </a:spcBef>
              <a:buNone/>
              <a:tabLst>
                <a:tab algn="l" pos="0"/>
              </a:tabLst>
            </a:pPr>
            <a:r>
              <a:rPr b="0" lang="en-US" sz="1600" spc="-1" strike="noStrike">
                <a:solidFill>
                  <a:srgbClr val="024c69"/>
                </a:solidFill>
                <a:latin typeface="Arial"/>
                <a:ea typeface="Arial"/>
              </a:rPr>
              <a:t>Secure Cisco IOS Image and Configuration Files</a:t>
            </a:r>
            <a:endParaRPr b="0" lang="en-AU" sz="1600" spc="-1" strike="noStrike">
              <a:latin typeface="Arial"/>
            </a:endParaRPr>
          </a:p>
        </p:txBody>
      </p:sp>
      <p:sp>
        <p:nvSpPr>
          <p:cNvPr id="303" name="PlaceHolder 2"/>
          <p:cNvSpPr>
            <a:spLocks noGrp="1"/>
          </p:cNvSpPr>
          <p:nvPr>
            <p:ph/>
          </p:nvPr>
        </p:nvSpPr>
        <p:spPr>
          <a:xfrm>
            <a:off x="0" y="274320"/>
            <a:ext cx="9143280" cy="913680"/>
          </a:xfrm>
          <a:prstGeom prst="rect">
            <a:avLst/>
          </a:prstGeom>
          <a:noFill/>
          <a:ln w="0">
            <a:noFill/>
          </a:ln>
        </p:spPr>
        <p:txBody>
          <a:bodyPr lIns="90000" rIns="90000" tIns="45000" bIns="45000" anchor="t">
            <a:noAutofit/>
          </a:bodyPr>
          <a:p>
            <a:pPr>
              <a:lnSpc>
                <a:spcPct val="100000"/>
              </a:lnSpc>
              <a:spcBef>
                <a:spcPts val="439"/>
              </a:spcBef>
              <a:buNone/>
              <a:tabLst>
                <a:tab algn="l" pos="0"/>
              </a:tabLst>
            </a:pPr>
            <a:r>
              <a:rPr b="0" lang="en-US" sz="2200" spc="-1" strike="noStrike">
                <a:solidFill>
                  <a:srgbClr val="024c69"/>
                </a:solidFill>
                <a:latin typeface="Arial"/>
                <a:ea typeface="Arial"/>
              </a:rPr>
              <a:t>The Primary Bootset Image (Cont.)</a:t>
            </a:r>
            <a:endParaRPr b="0" lang="en-AU" sz="2200" spc="-1" strike="noStrike">
              <a:latin typeface="Arial"/>
            </a:endParaRPr>
          </a:p>
        </p:txBody>
      </p:sp>
      <p:pic>
        <p:nvPicPr>
          <p:cNvPr id="304" name="Picture 5" descr=""/>
          <p:cNvPicPr/>
          <p:nvPr/>
        </p:nvPicPr>
        <p:blipFill>
          <a:blip r:embed="rId1"/>
          <a:stretch/>
        </p:blipFill>
        <p:spPr>
          <a:xfrm>
            <a:off x="1377720" y="736200"/>
            <a:ext cx="6184440" cy="4140000"/>
          </a:xfrm>
          <a:prstGeom prst="rect">
            <a:avLst/>
          </a:prstGeom>
          <a:ln w="0">
            <a:noFill/>
          </a:ln>
        </p:spPr>
      </p:pic>
      <p:sp>
        <p:nvSpPr>
          <p:cNvPr id="305" name="PlaceHolder 3"/>
          <p:cNvSpPr>
            <a:spLocks noGrp="1"/>
          </p:cNvSpPr>
          <p:nvPr>
            <p:ph type="sldNum" idx="12"/>
          </p:nvPr>
        </p:nvSpPr>
        <p:spPr>
          <a:xfrm>
            <a:off x="8686800" y="4629240"/>
            <a:ext cx="456480" cy="227880"/>
          </a:xfrm>
          <a:prstGeom prst="rect">
            <a:avLst/>
          </a:prstGeom>
          <a:noFill/>
          <a:ln w="0">
            <a:noFill/>
          </a:ln>
        </p:spPr>
        <p:txBody>
          <a:bodyPr lIns="90000" rIns="90000" tIns="45000" bIns="45000" anchor="t">
            <a:noAutofit/>
          </a:bodyPr>
          <a:lstStyle>
            <a:lvl1pPr>
              <a:lnSpc>
                <a:spcPct val="100000"/>
              </a:lnSpc>
              <a:buNone/>
              <a:defRPr b="0" lang="en-US" sz="600" spc="-1" strike="noStrike">
                <a:solidFill>
                  <a:srgbClr val="d9d9d9"/>
                </a:solidFill>
                <a:latin typeface="Calibri"/>
              </a:defRPr>
            </a:lvl1pPr>
          </a:lstStyle>
          <a:p>
            <a:pPr>
              <a:lnSpc>
                <a:spcPct val="100000"/>
              </a:lnSpc>
              <a:buNone/>
            </a:pPr>
            <a:fld id="{4E137814-BED6-44E2-B0E1-A65B8109EFF9}" type="slidenum">
              <a:rPr b="0" lang="en-US" sz="600" spc="-1" strike="noStrike">
                <a:solidFill>
                  <a:srgbClr val="d9d9d9"/>
                </a:solidFill>
                <a:latin typeface="Calibri"/>
              </a:rPr>
              <a:t>&lt;number&gt;</a:t>
            </a:fld>
            <a:endParaRPr b="0" lang="en-AU" sz="600" spc="-1" strike="noStrike">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11323</TotalTime>
  <Application>LibreOffice/7.3.3.2$Windows_X86_64 LibreOffice_project/d1d0ea68f081ee2800a922cac8f79445e4603348</Application>
  <AppVersion>15.0000</AppVersion>
  <Words>9537</Words>
  <Paragraphs>1097</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2020-12-08T18:27:11Z</dcterms:created>
  <dc:creator>PptxGenJS</dc:creator>
  <dc:description/>
  <dc:language>en-AU</dc:language>
  <cp:lastModifiedBy/>
  <dcterms:modified xsi:type="dcterms:W3CDTF">2022-07-30T13:08:20Z</dcterms:modified>
  <cp:revision>78</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8</vt:i4>
  </property>
  <property fmtid="{D5CDD505-2E9C-101B-9397-08002B2CF9AE}" pid="3" name="Notes">
    <vt:i4>86</vt:i4>
  </property>
  <property fmtid="{D5CDD505-2E9C-101B-9397-08002B2CF9AE}" pid="4" name="PresentationFormat">
    <vt:lpwstr>On-screen Show (16:9)</vt:lpwstr>
  </property>
  <property fmtid="{D5CDD505-2E9C-101B-9397-08002B2CF9AE}" pid="5" name="Slides">
    <vt:i4>89</vt:i4>
  </property>
</Properties>
</file>